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331" r:id="rId2"/>
    <p:sldId id="332" r:id="rId3"/>
    <p:sldId id="333" r:id="rId4"/>
    <p:sldId id="334" r:id="rId5"/>
    <p:sldId id="335" r:id="rId6"/>
    <p:sldId id="336" r:id="rId7"/>
    <p:sldId id="337" r:id="rId8"/>
    <p:sldId id="338" r:id="rId9"/>
    <p:sldId id="339" r:id="rId10"/>
    <p:sldId id="340" r:id="rId11"/>
    <p:sldId id="341" r:id="rId12"/>
    <p:sldId id="342" r:id="rId13"/>
    <p:sldId id="343" r:id="rId14"/>
    <p:sldId id="344" r:id="rId15"/>
    <p:sldId id="345" r:id="rId16"/>
    <p:sldId id="346" r:id="rId17"/>
    <p:sldId id="347" r:id="rId18"/>
    <p:sldId id="348" r:id="rId19"/>
    <p:sldId id="349" r:id="rId20"/>
    <p:sldId id="350" r:id="rId21"/>
    <p:sldId id="351" r:id="rId22"/>
    <p:sldId id="352" r:id="rId23"/>
    <p:sldId id="353" r:id="rId24"/>
    <p:sldId id="371" r:id="rId25"/>
    <p:sldId id="354" r:id="rId26"/>
    <p:sldId id="355" r:id="rId27"/>
    <p:sldId id="356" r:id="rId28"/>
    <p:sldId id="357" r:id="rId29"/>
    <p:sldId id="358" r:id="rId30"/>
    <p:sldId id="359" r:id="rId31"/>
    <p:sldId id="360" r:id="rId32"/>
    <p:sldId id="372" r:id="rId33"/>
    <p:sldId id="361" r:id="rId34"/>
    <p:sldId id="362" r:id="rId35"/>
    <p:sldId id="363" r:id="rId36"/>
    <p:sldId id="364" r:id="rId37"/>
    <p:sldId id="365" r:id="rId38"/>
    <p:sldId id="366" r:id="rId39"/>
    <p:sldId id="367" r:id="rId40"/>
    <p:sldId id="368" r:id="rId41"/>
    <p:sldId id="369" r:id="rId42"/>
    <p:sldId id="370" r:id="rId43"/>
  </p:sldIdLst>
  <p:sldSz cx="9144000" cy="6858000" type="screen4x3"/>
  <p:notesSz cx="9144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63" userDrawn="1">
          <p15:clr>
            <a:srgbClr val="A4A3A4"/>
          </p15:clr>
        </p15:guide>
        <p15:guide id="3" pos="499" userDrawn="1">
          <p15:clr>
            <a:srgbClr val="A4A3A4"/>
          </p15:clr>
        </p15:guide>
        <p15:guide id="4" pos="5261" userDrawn="1">
          <p15:clr>
            <a:srgbClr val="A4A3A4"/>
          </p15:clr>
        </p15:guide>
        <p15:guide id="5" pos="1689" userDrawn="1">
          <p15:clr>
            <a:srgbClr val="A4A3A4"/>
          </p15:clr>
        </p15:guide>
        <p15:guide id="6" orient="horz" pos="1344" userDrawn="1">
          <p15:clr>
            <a:srgbClr val="A4A3A4"/>
          </p15:clr>
        </p15:guide>
        <p15:guide id="7" orient="horz" pos="3793" userDrawn="1">
          <p15:clr>
            <a:srgbClr val="A4A3A4"/>
          </p15:clr>
        </p15:guide>
        <p15:guide id="9" pos="3748" userDrawn="1">
          <p15:clr>
            <a:srgbClr val="A4A3A4"/>
          </p15:clr>
        </p15:guide>
        <p15:guide id="10" pos="2319" userDrawn="1">
          <p15:clr>
            <a:srgbClr val="A4A3A4"/>
          </p15:clr>
        </p15:guide>
        <p15:guide id="11" orient="horz" pos="109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陈旭征" initials="陈旭征" lastIdx="1" clrIdx="0">
    <p:extLst>
      <p:ext uri="{19B8F6BF-5375-455C-9EA6-DF929625EA0E}">
        <p15:presenceInfo xmlns:p15="http://schemas.microsoft.com/office/powerpoint/2012/main" userId="S-1-5-21-302409855-3393619769-2123163451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6C0B"/>
    <a:srgbClr val="F27C2E"/>
    <a:srgbClr val="7B4441"/>
    <a:srgbClr val="996600"/>
    <a:srgbClr val="663300"/>
    <a:srgbClr val="996633"/>
    <a:srgbClr val="636562"/>
    <a:srgbClr val="979797"/>
    <a:srgbClr val="5C5D5A"/>
    <a:srgbClr val="424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62" autoAdjust="0"/>
    <p:restoredTop sz="80759" autoAdjust="0"/>
  </p:normalViewPr>
  <p:slideViewPr>
    <p:cSldViewPr snapToGrid="0">
      <p:cViewPr varScale="1">
        <p:scale>
          <a:sx n="100" d="100"/>
          <a:sy n="100" d="100"/>
        </p:scale>
        <p:origin x="2688" y="72"/>
      </p:cViewPr>
      <p:guideLst>
        <p:guide orient="horz" pos="2183"/>
        <p:guide pos="2863"/>
        <p:guide pos="499"/>
        <p:guide pos="5261"/>
        <p:guide pos="1689"/>
        <p:guide orient="horz" pos="1344"/>
        <p:guide orient="horz" pos="3793"/>
        <p:guide pos="3748"/>
        <p:guide pos="2319"/>
        <p:guide orient="horz" pos="1094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342C6F-61F0-4565-82FC-57217F9F55CD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CD33A-102B-4EAE-B83F-3CB603A8E5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8836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C4E7F0-B892-4533-A580-82F5640A19FF}" type="datetimeFigureOut">
              <a:rPr lang="zh-CN" altLang="en-US" smtClean="0"/>
              <a:t>2021/7/31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B04E6-3F05-4733-B89A-AE756CE5BE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2608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" t="26507" r="203" b="35888"/>
          <a:stretch/>
        </p:blipFill>
        <p:spPr>
          <a:xfrm>
            <a:off x="-6187" y="1319795"/>
            <a:ext cx="9154718" cy="25864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08C0C79-2C88-564C-9803-050D17C9E5D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5000"/>
            <a:duotone>
              <a:prstClr val="black"/>
              <a:srgbClr val="D4D7C4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600" y="2083422"/>
            <a:ext cx="5835904" cy="5835904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2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443" b="4002"/>
          <a:stretch/>
        </p:blipFill>
        <p:spPr>
          <a:xfrm>
            <a:off x="420746" y="317386"/>
            <a:ext cx="2200449" cy="702244"/>
          </a:xfrm>
          <a:prstGeom prst="rect">
            <a:avLst/>
          </a:prstGeom>
        </p:spPr>
      </p:pic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19CA92-232A-9D41-BA58-C1651F395B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746" y="5060950"/>
            <a:ext cx="2744816" cy="45636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kumimoji="1" lang="en-US" altLang="zh-CN" dirty="0"/>
              <a:t>Name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44589D56-CF51-2348-B471-CE2AEF41FA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0746" y="4169394"/>
            <a:ext cx="8353338" cy="701731"/>
          </a:xfrm>
        </p:spPr>
        <p:txBody>
          <a:bodyPr wrap="square" anchor="t" anchorCtr="0">
            <a:spAutoFit/>
          </a:bodyPr>
          <a:lstStyle>
            <a:lvl1pPr marL="0" algn="l" defTabSz="914400" rtl="0" eaLnBrk="1" latinLnBrk="0" hangingPunct="1">
              <a:defRPr lang="zh-CN" altLang="en-US" sz="4400" b="1" i="0" kern="1200" baseline="0" dirty="0">
                <a:solidFill>
                  <a:srgbClr val="7B4441"/>
                </a:solidFill>
                <a:latin typeface="Gill Sans SemiBold" panose="020B0502020104020203" pitchFamily="34" charset="-79"/>
                <a:ea typeface="+mn-ea"/>
                <a:cs typeface="Gill Sans SemiBold" panose="020B0502020104020203" pitchFamily="34" charset="-79"/>
              </a:defRPr>
            </a:lvl1pPr>
          </a:lstStyle>
          <a:p>
            <a:r>
              <a:rPr kumimoji="1" lang="en-US" altLang="zh-CN" dirty="0"/>
              <a:t>Course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 Placeholder</a:t>
            </a:r>
            <a:endParaRPr kumimoji="1" lang="zh-CN" altLang="en-US" dirty="0"/>
          </a:p>
        </p:txBody>
      </p:sp>
      <p:sp>
        <p:nvSpPr>
          <p:cNvPr id="24" name="内容占位符 23">
            <a:extLst>
              <a:ext uri="{FF2B5EF4-FFF2-40B4-BE49-F238E27FC236}">
                <a16:creationId xmlns:a16="http://schemas.microsoft.com/office/drawing/2014/main" id="{EC23F7CA-B8FB-8C44-B7C1-09839A9018A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20746" y="5532564"/>
            <a:ext cx="2746403" cy="887285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400" i="1"/>
            </a:lvl1pPr>
          </a:lstStyle>
          <a:p>
            <a:r>
              <a:rPr kumimoji="1" lang="en-US" altLang="zh-CN" dirty="0"/>
              <a:t>Professor</a:t>
            </a:r>
          </a:p>
          <a:p>
            <a:r>
              <a:rPr kumimoji="1" lang="en-US" altLang="zh-CN" dirty="0"/>
              <a:t>State Key Lab of CAD&amp;CG</a:t>
            </a:r>
          </a:p>
          <a:p>
            <a:r>
              <a:rPr kumimoji="1" lang="en-US" altLang="zh-CN" dirty="0"/>
              <a:t>Email: xxx@zju.edu.cn</a:t>
            </a:r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6BA60EB-9556-C347-9F8D-8BFD6DA77748}"/>
              </a:ext>
            </a:extLst>
          </p:cNvPr>
          <p:cNvSpPr txBox="1"/>
          <p:nvPr userDrawn="1"/>
        </p:nvSpPr>
        <p:spPr>
          <a:xfrm>
            <a:off x="2823228" y="370051"/>
            <a:ext cx="5984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b="1" i="0" dirty="0">
                <a:solidFill>
                  <a:schemeClr val="tx2"/>
                </a:solidFill>
                <a:latin typeface="Gill Sans SemiBold" panose="020B0502020104020203" pitchFamily="34" charset="-79"/>
                <a:cs typeface="Gill Sans SemiBold" panose="020B0502020104020203" pitchFamily="34" charset="-79"/>
              </a:rPr>
              <a:t>2020 ZJU</a:t>
            </a:r>
          </a:p>
          <a:p>
            <a:r>
              <a:rPr kumimoji="1" lang="en-US" altLang="zh-CN" sz="1800" b="1" i="0" dirty="0">
                <a:solidFill>
                  <a:schemeClr val="tx2"/>
                </a:solidFill>
                <a:latin typeface="Gill Sans SemiBold" panose="020B0502020104020203" pitchFamily="34" charset="-79"/>
                <a:cs typeface="Gill Sans SemiBold" panose="020B0502020104020203" pitchFamily="34" charset="-79"/>
              </a:rPr>
              <a:t>Summer School on Visualization and Visual Analytics</a:t>
            </a:r>
            <a:endParaRPr kumimoji="1" lang="zh-CN" altLang="en-US" sz="1800" b="1" i="0" dirty="0">
              <a:solidFill>
                <a:schemeClr val="tx2"/>
              </a:solidFill>
              <a:latin typeface="Gill Sans SemiBold" panose="020B0502020104020203" pitchFamily="34" charset="-79"/>
              <a:cs typeface="Gill Sans SemiBold" panose="020B0502020104020203" pitchFamily="34" charset="-79"/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283" y="1171018"/>
            <a:ext cx="9245395" cy="27533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6573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  <p15:guide id="3" pos="3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64199" y="403226"/>
            <a:ext cx="8215604" cy="844550"/>
          </a:xfrm>
        </p:spPr>
        <p:txBody>
          <a:bodyPr/>
          <a:lstStyle>
            <a:lvl1pPr>
              <a:defRPr b="0" i="0">
                <a:latin typeface="Gill Sans SemiBold" panose="020B0502020104020203" pitchFamily="34" charset="-79"/>
                <a:cs typeface="Gill Sans SemiBold" panose="020B0502020104020203" pitchFamily="34" charset="-79"/>
              </a:defRPr>
            </a:lvl1pPr>
          </a:lstStyle>
          <a:p>
            <a:r>
              <a:rPr lang="en-US" altLang="zh-CN" dirty="0"/>
              <a:t>Slide 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4638" indent="-274638">
              <a:tabLst/>
              <a:defRPr b="0" i="0">
                <a:latin typeface="Gill Sans Light" panose="020B0302020104020203" pitchFamily="34" charset="-79"/>
                <a:cs typeface="Gill Sans Light" panose="020B0302020104020203" pitchFamily="34" charset="-79"/>
              </a:defRPr>
            </a:lvl1pPr>
            <a:lvl2pPr marL="539750" indent="-268288">
              <a:tabLst/>
              <a:defRPr b="0" i="0">
                <a:latin typeface="Gill Sans Light" panose="020B0302020104020203" pitchFamily="34" charset="-79"/>
                <a:cs typeface="Gill Sans Light" panose="020B0302020104020203" pitchFamily="34" charset="-79"/>
              </a:defRPr>
            </a:lvl2pPr>
            <a:lvl3pPr marL="804863" indent="-268288">
              <a:tabLst/>
              <a:defRPr b="0" i="0">
                <a:latin typeface="Gill Sans Light" panose="020B0302020104020203" pitchFamily="34" charset="-79"/>
                <a:cs typeface="Gill Sans Light" panose="020B0302020104020203" pitchFamily="34" charset="-79"/>
              </a:defRPr>
            </a:lvl3pPr>
            <a:lvl4pPr marL="1069975" indent="-263525">
              <a:tabLst/>
              <a:defRPr b="0" i="0">
                <a:latin typeface="Gill Sans Light" panose="020B0302020104020203" pitchFamily="34" charset="-79"/>
                <a:cs typeface="Gill Sans Light" panose="020B0302020104020203" pitchFamily="34" charset="-79"/>
              </a:defRPr>
            </a:lvl4pPr>
            <a:lvl5pPr marL="1335088" indent="-257175">
              <a:tabLst/>
              <a:defRPr b="0" i="0">
                <a:latin typeface="Gill Sans Light" panose="020B0302020104020203" pitchFamily="34" charset="-79"/>
                <a:cs typeface="Gill Sans Light" panose="020B0302020104020203" pitchFamily="34" charset="-79"/>
              </a:defRPr>
            </a:lvl5pPr>
          </a:lstStyle>
          <a:p>
            <a:pPr lvl="0"/>
            <a:r>
              <a:rPr lang="zh-CN" altLang="en-US" dirty="0"/>
              <a:t>编辑母版文本样式
第二级
第三级
第四级
第五级</a:t>
            </a:r>
          </a:p>
        </p:txBody>
      </p:sp>
    </p:spTree>
    <p:extLst>
      <p:ext uri="{BB962C8B-B14F-4D97-AF65-F5344CB8AC3E}">
        <p14:creationId xmlns:p14="http://schemas.microsoft.com/office/powerpoint/2010/main" val="3235966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23888" y="1709739"/>
            <a:ext cx="7886700" cy="3557586"/>
          </a:xfrm>
        </p:spPr>
        <p:txBody>
          <a:bodyPr anchor="b"/>
          <a:lstStyle>
            <a:lvl1pPr algn="l">
              <a:defRPr sz="4500" b="1" i="0">
                <a:latin typeface="Gill Sans SemiBold" panose="020B0502020104020203" pitchFamily="34" charset="-79"/>
                <a:cs typeface="Gill Sans SemiBold" panose="020B0502020104020203" pitchFamily="34" charset="-79"/>
              </a:defRPr>
            </a:lvl1pPr>
          </a:lstStyle>
          <a:p>
            <a:r>
              <a:rPr lang="en-US" altLang="zh-CN" dirty="0"/>
              <a:t>Section</a:t>
            </a:r>
            <a:r>
              <a:rPr lang="zh-CN" altLang="en-US" dirty="0"/>
              <a:t> </a:t>
            </a:r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5267325"/>
            <a:ext cx="7886700" cy="822326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Section</a:t>
            </a:r>
            <a:r>
              <a:rPr lang="zh-CN" altLang="en-US" dirty="0"/>
              <a:t> </a:t>
            </a:r>
            <a:r>
              <a:rPr lang="en-US" altLang="zh-CN" dirty="0"/>
              <a:t>Subtitle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BA55EDA-CB5F-2B4E-8A2C-3B360D3002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rgbClr val="D4D7C4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530" y="-2145845"/>
            <a:ext cx="6066515" cy="606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989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100000">
              <a:srgbClr val="ECEFF1">
                <a:lumMod val="80000"/>
                <a:lumOff val="20000"/>
              </a:srgb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64199" y="460376"/>
            <a:ext cx="8215604" cy="8445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/>
              <a:t>Slide Title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4199" y="1581152"/>
            <a:ext cx="8215604" cy="46767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5" name="矩形 14"/>
          <p:cNvSpPr/>
          <p:nvPr userDrawn="1"/>
        </p:nvSpPr>
        <p:spPr>
          <a:xfrm>
            <a:off x="0" y="6764613"/>
            <a:ext cx="9144000" cy="95250"/>
          </a:xfrm>
          <a:prstGeom prst="rect">
            <a:avLst/>
          </a:prstGeom>
          <a:solidFill>
            <a:srgbClr val="7B44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  <p:extLst>
      <p:ext uri="{BB962C8B-B14F-4D97-AF65-F5344CB8AC3E}">
        <p14:creationId xmlns:p14="http://schemas.microsoft.com/office/powerpoint/2010/main" val="777476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0" r:id="rId2"/>
    <p:sldLayoutId id="2147483651" r:id="rId3"/>
  </p:sldLayoutIdLst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3300" b="1" i="0" kern="1200">
          <a:solidFill>
            <a:schemeClr val="tx1"/>
          </a:solidFill>
          <a:latin typeface="Gill Sans SemiBold" panose="020B0502020104020203" pitchFamily="34" charset="-79"/>
          <a:ea typeface="+mj-ea"/>
          <a:cs typeface="Gill Sans SemiBold" panose="020B0502020104020203" pitchFamily="34" charset="-79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2100" b="0" i="0" kern="1200">
          <a:solidFill>
            <a:schemeClr val="tx1"/>
          </a:solidFill>
          <a:latin typeface="Gill Sans Light" panose="020B0302020104020203" pitchFamily="34" charset="-79"/>
          <a:ea typeface="+mn-ea"/>
          <a:cs typeface="Gill Sans Light" panose="020B0302020104020203" pitchFamily="34" charset="-79"/>
        </a:defRPr>
      </a:lvl1pPr>
      <a:lvl2pPr marL="471488" indent="-200025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ill Sans Light" panose="020B0302020104020203" pitchFamily="34" charset="-79"/>
          <a:ea typeface="+mn-ea"/>
          <a:cs typeface="Gill Sans Light" panose="020B0302020104020203" pitchFamily="34" charset="-79"/>
        </a:defRPr>
      </a:lvl2pPr>
      <a:lvl3pPr marL="742950" indent="-207169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500" b="0" i="0" kern="1200">
          <a:solidFill>
            <a:schemeClr val="tx1"/>
          </a:solidFill>
          <a:latin typeface="Gill Sans Light" panose="020B0302020104020203" pitchFamily="34" charset="-79"/>
          <a:ea typeface="+mn-ea"/>
          <a:cs typeface="Gill Sans Light" panose="020B0302020104020203" pitchFamily="34" charset="-79"/>
        </a:defRPr>
      </a:lvl3pPr>
      <a:lvl4pPr marL="1007269" indent="-200025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b="0" i="0" kern="1200">
          <a:solidFill>
            <a:schemeClr val="tx1"/>
          </a:solidFill>
          <a:latin typeface="Gill Sans Light" panose="020B0302020104020203" pitchFamily="34" charset="-79"/>
          <a:ea typeface="+mn-ea"/>
          <a:cs typeface="Gill Sans Light" panose="020B0302020104020203" pitchFamily="34" charset="-79"/>
        </a:defRPr>
      </a:lvl4pPr>
      <a:lvl5pPr marL="1278731" indent="-200025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b="0" i="0" kern="1200">
          <a:solidFill>
            <a:schemeClr val="tx1"/>
          </a:solidFill>
          <a:latin typeface="Gill Sans Light" panose="020B0302020104020203" pitchFamily="34" charset="-79"/>
          <a:ea typeface="+mn-ea"/>
          <a:cs typeface="Gill Sans Light" panose="020B0302020104020203" pitchFamily="34" charset="-79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github.com/axios/axios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58DDDF-3DC7-6147-B48A-69A527DFD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9688" y="3009378"/>
            <a:ext cx="4984624" cy="8392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3200" b="1" dirty="0"/>
              <a:t>网络基础知识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049D7C2-3B5D-4317-AD9D-09506D18099E}"/>
              </a:ext>
            </a:extLst>
          </p:cNvPr>
          <p:cNvSpPr txBox="1"/>
          <p:nvPr/>
        </p:nvSpPr>
        <p:spPr>
          <a:xfrm>
            <a:off x="2217420" y="4114800"/>
            <a:ext cx="2354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陈旭征</a:t>
            </a:r>
          </a:p>
        </p:txBody>
      </p:sp>
    </p:spTree>
    <p:extLst>
      <p:ext uri="{BB962C8B-B14F-4D97-AF65-F5344CB8AC3E}">
        <p14:creationId xmlns:p14="http://schemas.microsoft.com/office/powerpoint/2010/main" val="2246995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00FFA6-4254-49B3-977A-3FEF115BD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IPv4</a:t>
            </a:r>
            <a:r>
              <a:rPr lang="zh-CN" altLang="en-US" dirty="0"/>
              <a:t>协议的最⼤缺陷</a:t>
            </a:r>
            <a:r>
              <a:rPr lang="en-US" altLang="zh-CN" dirty="0"/>
              <a:t>——IP</a:t>
            </a:r>
            <a:r>
              <a:rPr lang="zh-CN" altLang="en-US" dirty="0"/>
              <a:t>地址不⾜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D0C866-04DF-4FD1-93EC-84EC65082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补丁⽅案</a:t>
            </a:r>
            <a:endParaRPr lang="en-US" altLang="zh-CN" dirty="0"/>
          </a:p>
          <a:p>
            <a:r>
              <a:rPr lang="en-US" altLang="zh-CN" dirty="0"/>
              <a:t>NAT(Network Address Translation)</a:t>
            </a:r>
          </a:p>
          <a:p>
            <a:endParaRPr lang="zh-CN" altLang="en-US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问题：</a:t>
            </a:r>
            <a:r>
              <a:rPr lang="en-US" altLang="zh-CN" dirty="0"/>
              <a:t>NAT</a:t>
            </a:r>
            <a:r>
              <a:rPr lang="zh-CN" altLang="en-US" dirty="0"/>
              <a:t>有什么弊端？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C732864-53D5-437D-AEEE-94566747C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922" y="2656250"/>
            <a:ext cx="5815541" cy="201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966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6DCBF8-F23A-4EC3-8178-CF2FCE79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终极⽅案</a:t>
            </a:r>
            <a:r>
              <a:rPr lang="en-US" altLang="zh-CN" dirty="0"/>
              <a:t>——IPv6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3FFA53-E526-4681-BCA7-8B520B092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B171FA-9D90-4839-9F19-24CC1E152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2374899"/>
            <a:ext cx="6416040" cy="374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348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F4CAC2-B9DE-49CD-86A7-303F25A9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43C5F3-5657-404C-8807-3BDE48C5B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是⼀个应⽤最⼴泛的应⽤层协议，定义浏览器</a:t>
            </a:r>
            <a:r>
              <a:rPr lang="en-US" altLang="zh-CN" dirty="0"/>
              <a:t>/</a:t>
            </a:r>
            <a:r>
              <a:rPr lang="zh-CN" altLang="en-US" dirty="0"/>
              <a:t>客户端如何从</a:t>
            </a:r>
            <a:r>
              <a:rPr lang="en-US" altLang="zh-CN" dirty="0"/>
              <a:t>Web</a:t>
            </a:r>
            <a:r>
              <a:rPr lang="zh-CN" altLang="en-US" dirty="0"/>
              <a:t>服务 器请求数据，以及</a:t>
            </a:r>
            <a:r>
              <a:rPr lang="en-US" altLang="zh-CN" dirty="0"/>
              <a:t>Web</a:t>
            </a:r>
            <a:r>
              <a:rPr lang="zh-CN" altLang="en-US" dirty="0"/>
              <a:t>服务器如何把数据传送给客户端 </a:t>
            </a:r>
            <a:endParaRPr lang="en-US" altLang="zh-CN" dirty="0"/>
          </a:p>
          <a:p>
            <a:r>
              <a:rPr lang="en-US" altLang="zh-CN" dirty="0"/>
              <a:t>HTTP</a:t>
            </a:r>
            <a:r>
              <a:rPr lang="zh-CN" altLang="en-US" dirty="0"/>
              <a:t>基于</a:t>
            </a:r>
            <a:r>
              <a:rPr lang="en-US" altLang="zh-CN" dirty="0"/>
              <a:t>TCP </a:t>
            </a:r>
          </a:p>
          <a:p>
            <a:r>
              <a:rPr lang="en-US" altLang="zh-CN" dirty="0"/>
              <a:t>HTTP</a:t>
            </a:r>
            <a:r>
              <a:rPr lang="zh-CN" altLang="en-US" dirty="0"/>
              <a:t>是请求</a:t>
            </a:r>
            <a:r>
              <a:rPr lang="en-US" altLang="zh-CN" dirty="0"/>
              <a:t>-</a:t>
            </a:r>
            <a:r>
              <a:rPr lang="zh-CN" altLang="en-US" dirty="0"/>
              <a:t>应答模式，客户端发送⼀个请求，服务器给⼀个应答 </a:t>
            </a:r>
            <a:endParaRPr lang="en-US" altLang="zh-CN" dirty="0"/>
          </a:p>
          <a:p>
            <a:r>
              <a:rPr lang="en-US" altLang="zh-CN" dirty="0"/>
              <a:t>HTTP</a:t>
            </a:r>
            <a:r>
              <a:rPr lang="zh-CN" altLang="en-US" dirty="0"/>
              <a:t>协议是⽆状态协议 </a:t>
            </a:r>
            <a:r>
              <a:rPr lang="en-US" altLang="zh-CN" dirty="0"/>
              <a:t>HTTP</a:t>
            </a:r>
            <a:r>
              <a:rPr lang="zh-CN" altLang="en-US" dirty="0"/>
              <a:t>协议的默认端⼝号是</a:t>
            </a:r>
            <a:r>
              <a:rPr lang="en-US" altLang="zh-CN" dirty="0"/>
              <a:t>80</a:t>
            </a:r>
            <a:r>
              <a:rPr lang="zh-CN" altLang="en-US" dirty="0"/>
              <a:t>，</a:t>
            </a:r>
            <a:r>
              <a:rPr lang="en-US" altLang="zh-CN" dirty="0"/>
              <a:t>HTTPS</a:t>
            </a:r>
            <a:r>
              <a:rPr lang="zh-CN" altLang="en-US" dirty="0"/>
              <a:t>端⼝</a:t>
            </a:r>
            <a:r>
              <a:rPr lang="en-US" altLang="zh-CN" dirty="0"/>
              <a:t>443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0968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F4CAC2-B9DE-49CD-86A7-303F25A9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43C5F3-5657-404C-8807-3BDE48C5B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Http Request</a:t>
            </a:r>
            <a:r>
              <a:rPr lang="zh-CN" altLang="en-US" dirty="0"/>
              <a:t>格式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AA9519B-E868-4D71-93EB-14A4AD4A0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876" y="2065262"/>
            <a:ext cx="7983925" cy="452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361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5AF5D5-37D6-4081-A14F-20F20306F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 request</a:t>
            </a:r>
            <a:r>
              <a:rPr lang="zh-CN" altLang="en-US" dirty="0"/>
              <a:t>格式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FB67B86-EC9F-4548-B9E9-9537CFA21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4199" y="2127622"/>
            <a:ext cx="8542478" cy="309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4301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DE711B-54E3-4D18-8E8C-6932640D8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8</a:t>
            </a:r>
            <a:r>
              <a:rPr lang="zh-CN" altLang="en-US" dirty="0"/>
              <a:t>种</a:t>
            </a:r>
            <a:r>
              <a:rPr lang="en-US" altLang="zh-CN" dirty="0"/>
              <a:t>Method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41A075-56E0-4B85-8C28-FC9D4D4C5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GET \ PUT \ HEAD \ POST \ DELETE \ TRACE \ OPTIONS \ CONNECT 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典型的</a:t>
            </a:r>
            <a:r>
              <a:rPr lang="en-US" altLang="zh-CN" dirty="0"/>
              <a:t>http </a:t>
            </a:r>
            <a:r>
              <a:rPr lang="en-US" altLang="zh-CN" dirty="0" err="1"/>
              <a:t>Url</a:t>
            </a:r>
            <a:r>
              <a:rPr lang="zh-CN" altLang="en-US" dirty="0"/>
              <a:t>示例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sz="1800" dirty="0"/>
              <a:t>https://api.github.com/users/JakeWharton/repos?page=0&amp;per_page=10 </a:t>
            </a:r>
            <a:endParaRPr lang="zh-CN" altLang="en-US" sz="1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5B9F722-3EB0-47DB-B463-1C47927C7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97" y="2705239"/>
            <a:ext cx="8504326" cy="1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371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D6A2BB-C0A7-4B98-BD16-CEAECBB6C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常见的</a:t>
            </a:r>
            <a:r>
              <a:rPr lang="en-US" altLang="zh-CN" dirty="0"/>
              <a:t>header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63C19D-3077-4E7A-B05B-14A32E316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A0BC05-2F18-4ADD-BA88-E25A8EB1B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47" y="2058010"/>
            <a:ext cx="9009753" cy="347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159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291D90-AEDE-4560-8CE5-D47692668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Content-type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CF4569-C422-4F98-853E-D81396F28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协议规定了</a:t>
            </a:r>
            <a:r>
              <a:rPr lang="en-US" altLang="zh-CN" dirty="0"/>
              <a:t>header</a:t>
            </a:r>
            <a:r>
              <a:rPr lang="zh-CN" altLang="en-US" dirty="0"/>
              <a:t>部分必须是</a:t>
            </a:r>
            <a:r>
              <a:rPr lang="en-US" altLang="zh-CN" dirty="0"/>
              <a:t>ascii</a:t>
            </a:r>
            <a:r>
              <a:rPr lang="zh-CN" altLang="en-US" dirty="0"/>
              <a:t>字符，但是并没有规定</a:t>
            </a:r>
            <a:r>
              <a:rPr lang="en-US" altLang="zh-CN" dirty="0"/>
              <a:t>body</a:t>
            </a:r>
            <a:r>
              <a:rPr lang="zh-CN" altLang="en-US" dirty="0"/>
              <a:t>部分的格式和编码</a:t>
            </a:r>
          </a:p>
          <a:p>
            <a:r>
              <a:rPr lang="zh-CN" altLang="en-US" dirty="0"/>
              <a:t>⽆论是</a:t>
            </a:r>
            <a:r>
              <a:rPr lang="en-US" altLang="zh-CN" dirty="0"/>
              <a:t>request</a:t>
            </a:r>
            <a:r>
              <a:rPr lang="zh-CN" altLang="en-US" dirty="0"/>
              <a:t>还是</a:t>
            </a:r>
            <a:r>
              <a:rPr lang="en-US" altLang="zh-CN" dirty="0"/>
              <a:t>response</a:t>
            </a:r>
            <a:r>
              <a:rPr lang="zh-CN" altLang="en-US" dirty="0"/>
              <a:t>，只要有</a:t>
            </a:r>
            <a:r>
              <a:rPr lang="en-US" altLang="zh-CN" dirty="0"/>
              <a:t>body</a:t>
            </a:r>
            <a:r>
              <a:rPr lang="zh-CN" altLang="en-US" dirty="0"/>
              <a:t>就需要在</a:t>
            </a:r>
            <a:r>
              <a:rPr lang="en-US" altLang="zh-CN" dirty="0"/>
              <a:t>header</a:t>
            </a:r>
            <a:r>
              <a:rPr lang="zh-CN" altLang="en-US" dirty="0"/>
              <a:t>中的</a:t>
            </a:r>
            <a:r>
              <a:rPr lang="en-US" altLang="zh-CN" dirty="0"/>
              <a:t>Content-Type</a:t>
            </a:r>
            <a:r>
              <a:rPr lang="zh-CN" altLang="en-US" dirty="0"/>
              <a:t>字段中标明内容类型（</a:t>
            </a:r>
            <a:r>
              <a:rPr lang="en-US" altLang="zh-CN" dirty="0"/>
              <a:t>MIME</a:t>
            </a:r>
            <a:r>
              <a:rPr lang="zh-CN" altLang="en-US" dirty="0"/>
              <a:t>）和其他⼀些⽤于解析的信息</a:t>
            </a:r>
          </a:p>
          <a:p>
            <a:r>
              <a:rPr lang="zh-CN" altLang="en-US" dirty="0"/>
              <a:t>常⻅类型</a:t>
            </a:r>
          </a:p>
          <a:p>
            <a:r>
              <a:rPr lang="en-US" altLang="zh-CN" baseline="30000" dirty="0"/>
              <a:t>application/x-www-form-</a:t>
            </a:r>
            <a:r>
              <a:rPr lang="en-US" altLang="zh-CN" baseline="30000" dirty="0" err="1"/>
              <a:t>urlencoded</a:t>
            </a:r>
            <a:endParaRPr lang="en-US" altLang="zh-CN" baseline="30000" dirty="0"/>
          </a:p>
          <a:p>
            <a:r>
              <a:rPr lang="en-US" altLang="zh-CN" baseline="30000" dirty="0"/>
              <a:t>multipart/form-data</a:t>
            </a:r>
          </a:p>
          <a:p>
            <a:r>
              <a:rPr lang="en-US" altLang="zh-CN" baseline="30000" dirty="0"/>
              <a:t>application/json</a:t>
            </a:r>
          </a:p>
          <a:p>
            <a:r>
              <a:rPr lang="en-US" altLang="zh-CN" baseline="30000" dirty="0"/>
              <a:t>text/xml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5200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4E196D-B6D9-473B-8970-20C3F319D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9736AD-4232-42AE-AE90-CACF88DB7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客户端向服务端传送⾃定义信息的⽅式</a:t>
            </a:r>
          </a:p>
          <a:p>
            <a:r>
              <a:rPr lang="en-US" altLang="zh-CN" sz="2400" baseline="30000" dirty="0" err="1"/>
              <a:t>url</a:t>
            </a:r>
            <a:r>
              <a:rPr lang="zh-CN" altLang="en-US" sz="2400" baseline="30000" dirty="0"/>
              <a:t>中的</a:t>
            </a:r>
            <a:r>
              <a:rPr lang="en-US" altLang="zh-CN" sz="2400" baseline="30000" dirty="0"/>
              <a:t>query</a:t>
            </a:r>
          </a:p>
          <a:p>
            <a:r>
              <a:rPr lang="en-US" altLang="zh-CN" sz="2400" baseline="30000" dirty="0"/>
              <a:t>header</a:t>
            </a:r>
          </a:p>
          <a:p>
            <a:r>
              <a:rPr lang="en-US" altLang="zh-CN" sz="2400" baseline="30000" dirty="0"/>
              <a:t>body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5639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C36049-3E05-442F-AF0E-985EBC238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3A5B10-955F-49C5-9168-6553F85D5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Http Response </a:t>
            </a:r>
            <a:r>
              <a:rPr lang="zh-CN" altLang="en-US" dirty="0"/>
              <a:t>格式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Http </a:t>
            </a:r>
            <a:r>
              <a:rPr lang="zh-CN" altLang="en-US" dirty="0"/>
              <a:t>状态码   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CD15638-BE14-40B3-A6FF-CAF0BB537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680" y="1446121"/>
            <a:ext cx="5527320" cy="242483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A5C894A-EF86-4345-AB3F-DBEEB3499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820" y="4405521"/>
            <a:ext cx="6431280" cy="207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483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8F0709-65E2-49DC-AA1A-88F043FE7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2400" dirty="0"/>
              <a:t>需要实现⽹络通信，需要做哪些⼯作？解决哪些问题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83AA0C-B43F-42C0-BEEC-EB7986201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7022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58C064-8FC9-41DD-B325-7E4DD1E7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协议的发展 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84A14B8-700E-4E50-A1FC-368B18B7E0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550" y="2228587"/>
            <a:ext cx="8216900" cy="338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16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EB01E4-25E8-4E78-9B0E-B40F3E531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协议的发展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F47DEF-0F0F-4E59-91E4-1DB4D5109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Http1.0</a:t>
            </a:r>
            <a:r>
              <a:rPr lang="zh-CN" altLang="en-US" dirty="0"/>
              <a:t>： 每⼀个请求都要新建⼀个</a:t>
            </a:r>
            <a:r>
              <a:rPr lang="en-US" altLang="zh-CN" dirty="0"/>
              <a:t>TCP</a:t>
            </a:r>
            <a:r>
              <a:rPr lang="zh-CN" altLang="en-US" dirty="0"/>
              <a:t>连接，请求完就断开</a:t>
            </a:r>
          </a:p>
          <a:p>
            <a:r>
              <a:rPr lang="en-US" altLang="zh-CN" dirty="0"/>
              <a:t>Http 1.1</a:t>
            </a:r>
          </a:p>
          <a:p>
            <a:r>
              <a:rPr lang="zh-CN" altLang="en-US" baseline="30000" dirty="0"/>
              <a:t>默认⻓链接，允许</a:t>
            </a:r>
            <a:r>
              <a:rPr lang="en-US" altLang="zh-CN" baseline="30000" dirty="0"/>
              <a:t>TCP</a:t>
            </a:r>
            <a:r>
              <a:rPr lang="zh-CN" altLang="en-US" baseline="30000" dirty="0"/>
              <a:t>连接复⽤，节省了反复建连的过程</a:t>
            </a:r>
          </a:p>
          <a:p>
            <a:r>
              <a:rPr lang="zh-CN" altLang="en-US" baseline="30000" dirty="0"/>
              <a:t>引⼊</a:t>
            </a:r>
            <a:r>
              <a:rPr lang="en-US" altLang="zh-CN" baseline="30000" dirty="0"/>
              <a:t>Range</a:t>
            </a:r>
            <a:r>
              <a:rPr lang="zh-CN" altLang="en-US" baseline="30000" dirty="0"/>
              <a:t>头域，允许范围请求功能</a:t>
            </a:r>
          </a:p>
          <a:p>
            <a:r>
              <a:rPr lang="zh-CN" altLang="en-US" baseline="30000" dirty="0"/>
              <a:t>引⼊</a:t>
            </a:r>
            <a:r>
              <a:rPr lang="en-US" altLang="zh-CN" baseline="30000" dirty="0"/>
              <a:t>Host</a:t>
            </a:r>
            <a:r>
              <a:rPr lang="zh-CN" altLang="en-US" baseline="30000" dirty="0"/>
              <a:t>头域，允许虚拟主机功能</a:t>
            </a:r>
          </a:p>
          <a:p>
            <a:r>
              <a:rPr lang="zh-CN" altLang="en-US" baseline="30000" dirty="0"/>
              <a:t>引⼊了更全⾯的</a:t>
            </a:r>
            <a:r>
              <a:rPr lang="en-US" altLang="zh-CN" baseline="30000" dirty="0"/>
              <a:t>Cache</a:t>
            </a:r>
            <a:r>
              <a:rPr lang="zh-CN" altLang="en-US" baseline="30000" dirty="0"/>
              <a:t>机制</a:t>
            </a:r>
          </a:p>
          <a:p>
            <a:r>
              <a:rPr lang="en-US" altLang="zh-CN" dirty="0"/>
              <a:t>Https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引⼊</a:t>
            </a:r>
            <a:r>
              <a:rPr lang="en-US" altLang="zh-CN" dirty="0"/>
              <a:t>SSL/TSL</a:t>
            </a:r>
            <a:r>
              <a:rPr lang="zh-CN" altLang="en-US" dirty="0"/>
              <a:t>协议保证安全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73254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AF32C-AEFD-4F9F-9993-0711460C4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HTTP2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0BAC7F-0DE0-4A4C-BBC7-C4DA7FDF4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HTTP/2 (HTTP-Over-QUIC)</a:t>
            </a:r>
          </a:p>
          <a:p>
            <a:r>
              <a:rPr lang="zh-CN" altLang="en-US" baseline="30000" dirty="0"/>
              <a:t>⼆进制分帧</a:t>
            </a:r>
          </a:p>
          <a:p>
            <a:r>
              <a:rPr lang="zh-CN" altLang="en-US" baseline="30000" dirty="0"/>
              <a:t>多路复⽤机制</a:t>
            </a:r>
          </a:p>
          <a:p>
            <a:r>
              <a:rPr lang="zh-CN" altLang="en-US" baseline="30000" dirty="0"/>
              <a:t>服务端推送</a:t>
            </a:r>
          </a:p>
          <a:p>
            <a:r>
              <a:rPr lang="zh-CN" altLang="en-US" baseline="30000" dirty="0"/>
              <a:t>头部压缩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87320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5189DE-5E3F-4E33-8FDC-7D1D9177E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HTTP3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CA0DF1-DB81-472D-8CC6-A52C26795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198" y="1505136"/>
            <a:ext cx="8215604" cy="4676774"/>
          </a:xfrm>
        </p:spPr>
        <p:txBody>
          <a:bodyPr/>
          <a:lstStyle/>
          <a:p>
            <a:r>
              <a:rPr lang="en-US" altLang="zh-CN" dirty="0"/>
              <a:t>HTTP/3 (HTTP-Over-QUIC)</a:t>
            </a:r>
          </a:p>
          <a:p>
            <a:r>
              <a:rPr lang="zh-CN" altLang="en-US" baseline="30000" dirty="0"/>
              <a:t>解决</a:t>
            </a:r>
            <a:r>
              <a:rPr lang="en-US" altLang="zh-CN" baseline="30000" dirty="0"/>
              <a:t>TCP</a:t>
            </a:r>
            <a:r>
              <a:rPr lang="zh-CN" altLang="en-US" baseline="30000" dirty="0"/>
              <a:t>队头阻塞问题</a:t>
            </a:r>
          </a:p>
          <a:p>
            <a:r>
              <a:rPr lang="zh-CN" altLang="en-US" baseline="30000" dirty="0"/>
              <a:t>连接迁移</a:t>
            </a:r>
            <a:r>
              <a:rPr lang="en-US" altLang="zh-CN" baseline="30000" dirty="0"/>
              <a:t>(64</a:t>
            </a:r>
            <a:r>
              <a:rPr lang="zh-CN" altLang="en-US" baseline="30000" dirty="0"/>
              <a:t>位</a:t>
            </a:r>
            <a:r>
              <a:rPr lang="en-US" altLang="zh-CN" baseline="30000" dirty="0" err="1"/>
              <a:t>connectionId</a:t>
            </a:r>
            <a:r>
              <a:rPr lang="en-US" altLang="zh-CN" baseline="30000" dirty="0"/>
              <a:t>)</a:t>
            </a:r>
          </a:p>
          <a:p>
            <a:r>
              <a:rPr lang="en-US" altLang="zh-CN" baseline="30000" dirty="0"/>
              <a:t>0RTT——</a:t>
            </a:r>
            <a:r>
              <a:rPr lang="zh-CN" altLang="en-US" baseline="30000" dirty="0"/>
              <a:t>通信双⽅在发起连接时，发起⽅第⼀个数据包⾥⾯便可以携带有效的业务数据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1792FE-EBB1-41DE-BB22-7BA738FD1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3429000"/>
            <a:ext cx="4890437" cy="310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1614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3D4467-DC9B-4F1D-9E87-AE2EAAC9F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"</a:t>
            </a:r>
            <a:r>
              <a:rPr lang="zh-CN" altLang="en-US" dirty="0"/>
              <a:t>应用编程接口</a:t>
            </a:r>
            <a:r>
              <a:rPr lang="en-US" altLang="zh-CN" dirty="0"/>
              <a:t>"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996292-AF8C-46CA-A979-5CBDC2F5B0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前后端分离之前，大家都是全栈</a:t>
            </a:r>
            <a:endParaRPr lang="en-US" altLang="zh-CN" dirty="0"/>
          </a:p>
          <a:p>
            <a:r>
              <a:rPr lang="zh-CN" altLang="en-US" dirty="0"/>
              <a:t>合作困难，分锅困难</a:t>
            </a:r>
            <a:endParaRPr lang="en-US" altLang="zh-CN" dirty="0"/>
          </a:p>
          <a:p>
            <a:r>
              <a:rPr lang="zh-CN" altLang="en-US" dirty="0"/>
              <a:t>前后端分离</a:t>
            </a:r>
            <a:endParaRPr lang="en-US" altLang="zh-CN" dirty="0"/>
          </a:p>
          <a:p>
            <a:r>
              <a:rPr lang="zh-CN" altLang="en-US" dirty="0"/>
              <a:t>约定接口</a:t>
            </a:r>
            <a:endParaRPr lang="en-US" altLang="zh-CN" dirty="0"/>
          </a:p>
          <a:p>
            <a:r>
              <a:rPr lang="zh-CN" altLang="en-US" dirty="0"/>
              <a:t>使用第三方</a:t>
            </a:r>
            <a:r>
              <a:rPr lang="en-US" altLang="zh-CN" dirty="0"/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6460482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EEF15C-EF7A-405F-8D41-927EAE44A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RESTful API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C402C8-5EF9-439B-826A-CDC945192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问题：</a:t>
            </a:r>
          </a:p>
          <a:p>
            <a:r>
              <a:rPr lang="zh-CN" altLang="en-US" dirty="0"/>
              <a:t>服务器的服务怎么提供？</a:t>
            </a:r>
          </a:p>
          <a:p>
            <a:r>
              <a:rPr lang="zh-CN" altLang="en-US" dirty="0"/>
              <a:t>怎么设置服务的地址</a:t>
            </a:r>
          </a:p>
          <a:p>
            <a:r>
              <a:rPr lang="zh-CN" altLang="en-US" dirty="0"/>
              <a:t>⽤什么⽅法？</a:t>
            </a:r>
            <a:r>
              <a:rPr lang="en-US" altLang="zh-CN" dirty="0"/>
              <a:t>Post</a:t>
            </a:r>
            <a:r>
              <a:rPr lang="zh-CN" altLang="en-US" dirty="0"/>
              <a:t>还是</a:t>
            </a:r>
            <a:r>
              <a:rPr lang="en-US" altLang="zh-CN" dirty="0"/>
              <a:t>Get</a:t>
            </a:r>
            <a:r>
              <a:rPr lang="zh-CN" altLang="en-US" dirty="0"/>
              <a:t>？参数放哪？</a:t>
            </a:r>
            <a:r>
              <a:rPr lang="en-US" altLang="zh-CN" dirty="0"/>
              <a:t>path/query/body?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96212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ACEDDA-7A64-4FE3-A1EF-5921B6AAF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RESTful API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5B87C2-52EB-4454-8190-A8BC4E3CC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（</a:t>
            </a:r>
            <a:r>
              <a:rPr lang="en-US" altLang="zh-CN" dirty="0"/>
              <a:t>Resources</a:t>
            </a:r>
            <a:r>
              <a:rPr lang="zh-CN" altLang="en-US" dirty="0"/>
              <a:t>） </a:t>
            </a:r>
            <a:r>
              <a:rPr lang="en-US" altLang="zh-CN" dirty="0"/>
              <a:t>RESTful API </a:t>
            </a:r>
            <a:r>
              <a:rPr lang="en-US" altLang="zh-CN" dirty="0" err="1"/>
              <a:t>REpresentational</a:t>
            </a:r>
            <a:r>
              <a:rPr lang="en-US" altLang="zh-CN" dirty="0"/>
              <a:t> State Transfer </a:t>
            </a:r>
            <a:r>
              <a:rPr lang="zh-CN" altLang="en-US" dirty="0"/>
              <a:t>（资源）表现层状态转换 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资源：⼀段⽂本、⼀张图⽚、⼀⾸歌曲 </a:t>
            </a:r>
            <a:endParaRPr lang="en-US" altLang="zh-CN" dirty="0"/>
          </a:p>
          <a:p>
            <a:r>
              <a:rPr lang="zh-CN" altLang="en-US" dirty="0"/>
              <a:t>表现形式：</a:t>
            </a:r>
            <a:r>
              <a:rPr lang="en-US" altLang="zh-CN" dirty="0"/>
              <a:t>json</a:t>
            </a:r>
            <a:r>
              <a:rPr lang="zh-CN" altLang="en-US" dirty="0"/>
              <a:t>、</a:t>
            </a:r>
            <a:r>
              <a:rPr lang="en-US" altLang="zh-CN" dirty="0"/>
              <a:t>xml </a:t>
            </a:r>
            <a:r>
              <a:rPr lang="zh-CN" altLang="en-US" dirty="0"/>
              <a:t>状态变化：通过 </a:t>
            </a:r>
            <a:r>
              <a:rPr lang="en-US" altLang="zh-CN" dirty="0"/>
              <a:t>HTTP </a:t>
            </a:r>
            <a:r>
              <a:rPr lang="zh-CN" altLang="en-US" dirty="0"/>
              <a:t>动词实现</a:t>
            </a:r>
            <a:endParaRPr lang="en-US" altLang="zh-CN" dirty="0"/>
          </a:p>
          <a:p>
            <a:r>
              <a:rPr lang="zh-CN" altLang="en-US" dirty="0"/>
              <a:t>增删改查</a:t>
            </a:r>
            <a:endParaRPr lang="en-US" altLang="zh-CN" dirty="0"/>
          </a:p>
          <a:p>
            <a:r>
              <a:rPr lang="en-US" altLang="zh-CN" dirty="0"/>
              <a:t>API </a:t>
            </a:r>
            <a:r>
              <a:rPr lang="zh-CN" altLang="en-US" dirty="0"/>
              <a:t>是⾯向资源的，资源表达的形式可以是 </a:t>
            </a:r>
            <a:r>
              <a:rPr lang="en-US" altLang="zh-CN" dirty="0"/>
              <a:t>json </a:t>
            </a:r>
            <a:r>
              <a:rPr lang="zh-CN" altLang="en-US" dirty="0"/>
              <a:t>或者 </a:t>
            </a:r>
            <a:r>
              <a:rPr lang="en-US" altLang="zh-CN" dirty="0"/>
              <a:t>xml </a:t>
            </a:r>
            <a:r>
              <a:rPr lang="zh-CN" altLang="en-US" dirty="0"/>
              <a:t>，它的 </a:t>
            </a:r>
            <a:r>
              <a:rPr lang="en-US" altLang="zh-CN" dirty="0" err="1"/>
              <a:t>url</a:t>
            </a:r>
            <a:r>
              <a:rPr lang="en-US" altLang="zh-CN" dirty="0"/>
              <a:t> </a:t>
            </a:r>
            <a:r>
              <a:rPr lang="zh-CN" altLang="en-US" dirty="0"/>
              <a:t>中不包含动词，⽽是通过 </a:t>
            </a:r>
            <a:r>
              <a:rPr lang="en-US" altLang="zh-CN" dirty="0"/>
              <a:t>HTTP </a:t>
            </a:r>
            <a:r>
              <a:rPr lang="zh-CN" altLang="en-US" dirty="0"/>
              <a:t>动词表达想要的动作</a:t>
            </a:r>
          </a:p>
          <a:p>
            <a:r>
              <a:rPr lang="zh-CN" altLang="en-US" dirty="0"/>
              <a:t>⽬的： 看 </a:t>
            </a:r>
            <a:r>
              <a:rPr lang="en-US" altLang="zh-CN" dirty="0"/>
              <a:t>URL </a:t>
            </a:r>
            <a:r>
              <a:rPr lang="zh-CN" altLang="en-US" dirty="0"/>
              <a:t>就知道要什么</a:t>
            </a:r>
            <a:r>
              <a:rPr lang="en-US" altLang="zh-CN" dirty="0"/>
              <a:t> </a:t>
            </a:r>
            <a:r>
              <a:rPr lang="zh-CN" altLang="en-US" dirty="0"/>
              <a:t> 看 </a:t>
            </a:r>
            <a:r>
              <a:rPr lang="en-US" altLang="zh-CN" dirty="0"/>
              <a:t>HTTP method </a:t>
            </a:r>
            <a:r>
              <a:rPr lang="zh-CN" altLang="en-US" dirty="0"/>
              <a:t>就知道⼲什么  </a:t>
            </a:r>
          </a:p>
        </p:txBody>
      </p:sp>
    </p:spTree>
    <p:extLst>
      <p:ext uri="{BB962C8B-B14F-4D97-AF65-F5344CB8AC3E}">
        <p14:creationId xmlns:p14="http://schemas.microsoft.com/office/powerpoint/2010/main" val="13199172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A66FED-3717-4AA7-AD85-1F4DA933C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传输格式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AB9278-234E-48B9-97F8-750DBC7BF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数据传输格式需要解决的问题</a:t>
            </a:r>
            <a:endParaRPr lang="en-US" altLang="zh-CN" baseline="30000" dirty="0"/>
          </a:p>
          <a:p>
            <a:r>
              <a:rPr lang="zh-CN" altLang="en-US" baseline="30000" dirty="0"/>
              <a:t>通⽤（可以表示任何复杂数据）</a:t>
            </a:r>
          </a:p>
          <a:p>
            <a:r>
              <a:rPr lang="zh-CN" altLang="en-US" baseline="30000" dirty="0"/>
              <a:t>能够进⾏⽹络传输（⼆进制流或字节流）</a:t>
            </a:r>
          </a:p>
          <a:p>
            <a:r>
              <a:rPr lang="zh-CN" altLang="en-US" baseline="30000" dirty="0"/>
              <a:t>跨语⾔使⽤</a:t>
            </a:r>
            <a:endParaRPr lang="en-US" altLang="zh-CN" baseline="30000" dirty="0"/>
          </a:p>
          <a:p>
            <a:endParaRPr lang="zh-CN" altLang="en-US" baseline="30000" dirty="0"/>
          </a:p>
          <a:p>
            <a:pPr marL="0" indent="0">
              <a:buNone/>
            </a:pPr>
            <a:r>
              <a:rPr lang="zh-CN" altLang="en-US" dirty="0"/>
              <a:t>常⽤解决⽅法</a:t>
            </a:r>
          </a:p>
          <a:p>
            <a:r>
              <a:rPr lang="en-US" altLang="zh-CN" baseline="30000" dirty="0"/>
              <a:t>Json</a:t>
            </a:r>
          </a:p>
          <a:p>
            <a:r>
              <a:rPr lang="en-US" altLang="zh-CN" baseline="30000" dirty="0" err="1"/>
              <a:t>Protobuf</a:t>
            </a:r>
            <a:endParaRPr lang="en-US" altLang="zh-CN" baseline="30000" dirty="0"/>
          </a:p>
          <a:p>
            <a:r>
              <a:rPr lang="en-US" altLang="zh-CN" baseline="30000" dirty="0"/>
              <a:t>Xml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17567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A9A598-385E-4A1B-BB86-185A86CF6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这三种格式各有什么优势和劣势？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5A7E0D-E77E-4B69-BF86-712CDC1F6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9089003-E05C-45C5-BC88-7C5E676D7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85020"/>
            <a:ext cx="2760813" cy="247802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DFF586B-3C8C-4FCC-B7AE-936253338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813" y="3185020"/>
            <a:ext cx="3472050" cy="2332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96485F6-84FA-4FEC-A4F2-A9AAE7A65D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5543" y="3185020"/>
            <a:ext cx="3157136" cy="23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238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A82735-6B48-4593-9883-97ED5F25A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Postman </a:t>
            </a:r>
            <a:r>
              <a:rPr lang="zh-CN" altLang="en-US" dirty="0"/>
              <a:t>前端测试</a:t>
            </a:r>
            <a:r>
              <a:rPr lang="en-US" altLang="zh-CN" dirty="0" err="1"/>
              <a:t>api</a:t>
            </a:r>
            <a:r>
              <a:rPr lang="zh-CN" altLang="en-US" dirty="0"/>
              <a:t>工具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9DE61B-79FB-44E8-99EC-C03750AFA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35BDE16-AF5A-4BDE-AB76-EDEB52CF3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948" y="1247776"/>
            <a:ext cx="6830252" cy="488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703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7EBE9-DBDD-496D-A602-041534571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网络分层模型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B91A6B-5F5D-4913-B038-A8A5BD74B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  <a:p>
            <a:r>
              <a:rPr lang="zh-CN" altLang="en-US" dirty="0"/>
              <a:t>互联⽹是⼀个分层架构</a:t>
            </a:r>
          </a:p>
          <a:p>
            <a:r>
              <a:rPr lang="zh-CN" altLang="en-US" dirty="0"/>
              <a:t>相同层次的对等实体通过协议进⾏通信</a:t>
            </a:r>
            <a:endParaRPr lang="en-US" altLang="zh-CN" dirty="0"/>
          </a:p>
          <a:p>
            <a:r>
              <a:rPr lang="zh-CN" altLang="en-US" dirty="0"/>
              <a:t>第</a:t>
            </a:r>
            <a:r>
              <a:rPr lang="en-US" altLang="zh-CN" dirty="0"/>
              <a:t>N</a:t>
            </a:r>
            <a:r>
              <a:rPr lang="zh-CN" altLang="en-US" dirty="0"/>
              <a:t>层给第</a:t>
            </a:r>
            <a:r>
              <a:rPr lang="en-US" altLang="zh-CN" dirty="0"/>
              <a:t>N+1</a:t>
            </a:r>
            <a:r>
              <a:rPr lang="zh-CN" altLang="en-US" dirty="0"/>
              <a:t>层提供服务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00649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8AC535-4DF2-42A6-B256-D601E1918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基础实现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148967-297B-44E4-9A93-E6FA254F4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1" dirty="0"/>
              <a:t>GET</a:t>
            </a:r>
            <a:r>
              <a:rPr lang="zh-CN" altLang="en-US" b="1" dirty="0"/>
              <a:t>传参</a:t>
            </a:r>
            <a:endParaRPr lang="en-US" altLang="zh-CN" b="1" dirty="0"/>
          </a:p>
          <a:p>
            <a:r>
              <a:rPr lang="en-US" altLang="zh-CN" dirty="0"/>
              <a:t>query</a:t>
            </a:r>
            <a:r>
              <a:rPr lang="zh-CN" altLang="en-US" dirty="0"/>
              <a:t>传参</a:t>
            </a:r>
            <a:endParaRPr lang="en-US" altLang="zh-CN" dirty="0"/>
          </a:p>
          <a:p>
            <a:endParaRPr lang="en-US" altLang="zh-CN" b="1" dirty="0"/>
          </a:p>
          <a:p>
            <a:pPr marL="0" indent="0">
              <a:buNone/>
            </a:pPr>
            <a:r>
              <a:rPr lang="en-US" altLang="zh-CN" b="1" dirty="0"/>
              <a:t>POST</a:t>
            </a:r>
            <a:r>
              <a:rPr lang="zh-CN" altLang="en-US" b="1" dirty="0"/>
              <a:t>传参</a:t>
            </a:r>
            <a:endParaRPr lang="en-US" altLang="zh-CN" b="1" dirty="0"/>
          </a:p>
          <a:p>
            <a:r>
              <a:rPr lang="en-US" altLang="zh-CN" dirty="0"/>
              <a:t>multipart/form-data</a:t>
            </a:r>
          </a:p>
          <a:p>
            <a:r>
              <a:rPr lang="en-US" altLang="zh-CN" dirty="0"/>
              <a:t>application/json</a:t>
            </a:r>
          </a:p>
          <a:p>
            <a:r>
              <a:rPr lang="en-US" altLang="zh-CN" dirty="0"/>
              <a:t>application/x-www-form-</a:t>
            </a:r>
            <a:r>
              <a:rPr lang="en-US" altLang="zh-CN" dirty="0" err="1"/>
              <a:t>unlencoded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19461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2BBB2B-53AB-49CE-BF37-3DA227A85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CORS</a:t>
            </a:r>
            <a:r>
              <a:rPr lang="zh-CN" altLang="en-US" dirty="0"/>
              <a:t>跨域资源共享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7D3756-2F15-45FA-8EEA-CEB5CDC96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浏览器安全的基石是“同源策略”</a:t>
            </a:r>
            <a:r>
              <a:rPr lang="en-US" altLang="zh-CN" dirty="0"/>
              <a:t>(same-origin policy)</a:t>
            </a:r>
            <a:r>
              <a:rPr lang="zh-CN" altLang="en-US" dirty="0"/>
              <a:t>，</a:t>
            </a:r>
            <a:r>
              <a:rPr lang="en-US" altLang="zh-CN" dirty="0"/>
              <a:t>"</a:t>
            </a:r>
            <a:r>
              <a:rPr lang="zh-CN" altLang="en-US" dirty="0"/>
              <a:t>同源</a:t>
            </a:r>
            <a:r>
              <a:rPr lang="en-US" altLang="zh-CN" dirty="0"/>
              <a:t>"</a:t>
            </a:r>
            <a:r>
              <a:rPr lang="zh-CN" altLang="en-US" dirty="0"/>
              <a:t>指的是</a:t>
            </a:r>
            <a:r>
              <a:rPr lang="en-US" altLang="zh-CN" dirty="0"/>
              <a:t>"</a:t>
            </a:r>
            <a:r>
              <a:rPr lang="zh-CN" altLang="en-US" dirty="0"/>
              <a:t>三个相同</a:t>
            </a:r>
            <a:r>
              <a:rPr lang="en-US" altLang="zh-CN" dirty="0"/>
              <a:t>":</a:t>
            </a:r>
          </a:p>
          <a:p>
            <a:r>
              <a:rPr lang="zh-CN" altLang="en-US" dirty="0"/>
              <a:t>协议相同</a:t>
            </a:r>
          </a:p>
          <a:p>
            <a:r>
              <a:rPr lang="zh-CN" altLang="en-US" dirty="0"/>
              <a:t>域名相同</a:t>
            </a:r>
          </a:p>
          <a:p>
            <a:r>
              <a:rPr lang="zh-CN" altLang="en-US" dirty="0"/>
              <a:t>端口相同 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&lt;</a:t>
            </a:r>
            <a:r>
              <a:rPr lang="zh-CN" altLang="en-US" dirty="0"/>
              <a:t>协议</a:t>
            </a:r>
            <a:r>
              <a:rPr lang="en-US" altLang="zh-CN" dirty="0"/>
              <a:t>&gt;://&lt;</a:t>
            </a:r>
            <a:r>
              <a:rPr lang="zh-CN" altLang="en-US" dirty="0"/>
              <a:t>域名</a:t>
            </a:r>
            <a:r>
              <a:rPr lang="en-US" altLang="zh-CN" dirty="0"/>
              <a:t>&gt;:&lt;</a:t>
            </a:r>
            <a:r>
              <a:rPr lang="zh-CN" altLang="en-US" dirty="0"/>
              <a:t>端口</a:t>
            </a:r>
            <a:r>
              <a:rPr lang="en-US" altLang="zh-CN" dirty="0"/>
              <a:t>&gt;/&lt;</a:t>
            </a:r>
            <a:r>
              <a:rPr lang="zh-CN" altLang="en-US" dirty="0"/>
              <a:t>路径</a:t>
            </a:r>
            <a:r>
              <a:rPr lang="en-US" altLang="zh-CN" dirty="0"/>
              <a:t>&gt;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71790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D23A4-9E95-439B-9F77-761319BEA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端口在哪里？</a:t>
            </a:r>
            <a:r>
              <a:rPr lang="en-US" altLang="zh-CN" dirty="0"/>
              <a:t>80 443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0A9660-C577-4DF3-BF7A-0665F41AF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反向代理技术</a:t>
            </a:r>
            <a:endParaRPr lang="en-US" altLang="zh-CN" dirty="0"/>
          </a:p>
          <a:p>
            <a:r>
              <a:rPr lang="zh-CN" altLang="en-US" dirty="0"/>
              <a:t>对用户隐藏端口</a:t>
            </a:r>
            <a:endParaRPr lang="en-US" altLang="zh-CN" dirty="0"/>
          </a:p>
          <a:p>
            <a:r>
              <a:rPr lang="zh-CN" altLang="en-US" dirty="0"/>
              <a:t>给服务器代理的工具</a:t>
            </a:r>
          </a:p>
        </p:txBody>
      </p:sp>
    </p:spTree>
    <p:extLst>
      <p:ext uri="{BB962C8B-B14F-4D97-AF65-F5344CB8AC3E}">
        <p14:creationId xmlns:p14="http://schemas.microsoft.com/office/powerpoint/2010/main" val="19501554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FBE9DC-8810-4F48-8A25-90CFDE751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A549C1-996E-4FEA-A25E-0E21CE3CB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sz="2400" dirty="0"/>
              <a:t>简单请求：</a:t>
            </a:r>
            <a:endParaRPr lang="en-US" altLang="zh-CN" sz="2400" dirty="0"/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600" dirty="0"/>
              <a:t> </a:t>
            </a:r>
            <a:r>
              <a:rPr lang="zh-CN" altLang="zh-CN" sz="1600" dirty="0"/>
              <a:t>（1) 请求方法是以下三种方法之一：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600" dirty="0"/>
              <a:t>	</a:t>
            </a:r>
            <a:r>
              <a:rPr lang="zh-CN" altLang="zh-CN" sz="1600" dirty="0"/>
              <a:t>HEAD GET POST </a:t>
            </a:r>
            <a:endParaRPr lang="en-US" altLang="zh-CN" sz="1600" dirty="0"/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zh-CN" sz="1600" dirty="0"/>
              <a:t>（2）HTTP的头信息 Request Headers 不超出以下几种字段：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zh-CN" sz="1600" dirty="0"/>
              <a:t>Content-Type：只限于三个值application/x-www-form-urlencoded、multipart/form-data、text/plain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zh-CN" sz="1600" dirty="0"/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zh-CN" sz="1600" dirty="0"/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dirty="0"/>
              <a:t>浏览器处理方法：</a:t>
            </a:r>
            <a:endParaRPr lang="en-US" altLang="zh-CN" sz="1600" dirty="0"/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zh-CN" sz="1600" dirty="0"/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600" dirty="0"/>
              <a:t>直接发送请求，在头信息中，添加一个</a:t>
            </a:r>
            <a:r>
              <a:rPr lang="en-US" altLang="zh-CN" sz="1600" dirty="0"/>
              <a:t>origin</a:t>
            </a:r>
            <a:r>
              <a:rPr lang="zh-CN" altLang="en-US" sz="1600" dirty="0"/>
              <a:t>字段</a:t>
            </a:r>
            <a:endParaRPr lang="en-US" altLang="zh-CN" sz="1600" dirty="0"/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zh-CN" altLang="zh-CN" sz="1600" dirty="0"/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zh-CN" sz="1600" dirty="0">
                <a:latin typeface="Arial" panose="020B0604020202020204" pitchFamily="34" charset="0"/>
              </a:rPr>
              <a:t>如果</a:t>
            </a:r>
            <a:r>
              <a:rPr lang="zh-CN" altLang="zh-CN" sz="1600" dirty="0">
                <a:latin typeface="Arial Unicode MS"/>
              </a:rPr>
              <a:t>Origin</a:t>
            </a:r>
            <a:r>
              <a:rPr lang="zh-CN" altLang="zh-CN" sz="1600" dirty="0"/>
              <a:t>指定的域名在许可范围内，服务器返回的响应，会多出几个头信息字段。</a:t>
            </a:r>
            <a:endParaRPr lang="en-US" altLang="zh-CN" sz="1600" dirty="0"/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zh-CN" altLang="zh-CN" sz="1600" dirty="0">
              <a:latin typeface="Arial Unicode MS"/>
            </a:endParaRP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zh-CN" sz="1600" dirty="0">
                <a:latin typeface="Arial Unicode MS"/>
              </a:rPr>
              <a:t>Access-Control-Allow-Origin: http://api.bob.com </a:t>
            </a:r>
            <a:endParaRPr lang="en-US" altLang="zh-CN" sz="1600" dirty="0">
              <a:latin typeface="Arial Unicode MS"/>
            </a:endParaRP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zh-CN" sz="1600" dirty="0">
                <a:latin typeface="Arial Unicode MS"/>
              </a:rPr>
              <a:t>Access-Control-Allow-Credentials: true Access-Control-Expose-Headers: FooBar </a:t>
            </a:r>
            <a:endParaRPr lang="en-US" altLang="zh-CN" sz="1600" dirty="0">
              <a:latin typeface="Arial Unicode MS"/>
            </a:endParaRP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zh-CN" sz="1600" dirty="0">
                <a:latin typeface="Arial Unicode MS"/>
              </a:rPr>
              <a:t>Content-Type: text/html; charset=utf-8</a:t>
            </a:r>
            <a:endParaRPr lang="zh-CN" altLang="zh-CN" sz="1600" dirty="0"/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br>
              <a:rPr lang="zh-CN" altLang="zh-CN" sz="4800" dirty="0">
                <a:latin typeface="Arial" panose="020B0604020202020204" pitchFamily="34" charset="0"/>
              </a:rPr>
            </a:br>
            <a:endParaRPr lang="zh-CN" altLang="zh-CN" sz="4800" dirty="0">
              <a:latin typeface="Arial" panose="020B0604020202020204" pitchFamily="34" charset="0"/>
            </a:endParaRP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EB50C0E-93C7-4F09-B0F8-A5DE7272C8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AutoShape 8" descr="https://user-gold-cdn.xitu.io/2020/1/1/16f60f27dbe1ecb8?imageView2/0/w/1280/h/960/format/webp/ignore-error/1">
            <a:extLst>
              <a:ext uri="{FF2B5EF4-FFF2-40B4-BE49-F238E27FC236}">
                <a16:creationId xmlns:a16="http://schemas.microsoft.com/office/drawing/2014/main" id="{D7263BB1-E556-4B23-A75A-DDEFFE103F0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10" descr="https://user-gold-cdn.xitu.io/2020/1/1/16f60f27dbe1ecb8?imageView2/0/w/1280/h/960/format/webp/ignore-error/1">
            <a:extLst>
              <a:ext uri="{FF2B5EF4-FFF2-40B4-BE49-F238E27FC236}">
                <a16:creationId xmlns:a16="http://schemas.microsoft.com/office/drawing/2014/main" id="{2F245702-03F5-4DAB-8735-979FD254CD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7671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53FDFE-2B9F-46FF-993C-BAB0AB1C8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非简单请求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0558962-F75B-4BDC-BFA9-1F941417E2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4197" y="1247776"/>
            <a:ext cx="8435961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浏览器会发送</a:t>
            </a:r>
            <a:r>
              <a:rPr kumimoji="0" lang="zh-CN" altLang="zh-CN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两次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http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请求。第一次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Request Method: OPTIONS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,第二次再请求所需内容。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非简单请求是那种对服务器有特殊要求的请求，比如请求方法是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PUT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或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DELETE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，</a:t>
            </a:r>
            <a:r>
              <a:rPr kumimoji="0" lang="zh-CN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或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Content-Type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字段的类型是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application/json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。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非简单请求的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CORS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请求，会在正式通信之前，增加一次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HTTP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查询请求，称为</a:t>
            </a:r>
            <a:r>
              <a:rPr kumimoji="0" lang="zh-CN" altLang="zh-CN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预检请求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（preflight）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。</a:t>
            </a: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1600" dirty="0">
                <a:latin typeface="Arial" panose="020B0604020202020204" pitchFamily="34" charset="0"/>
              </a:rPr>
              <a:t>回应：</a:t>
            </a:r>
            <a:endParaRPr lang="en-US" altLang="zh-CN" sz="16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823613-F2FE-4E66-9141-35C712E62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467" y="4404328"/>
            <a:ext cx="4773191" cy="97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4807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8EFFD7-C496-4EAE-8C71-E6815CC24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如何发送</a:t>
            </a:r>
            <a:r>
              <a:rPr lang="en-US" altLang="zh-CN" dirty="0"/>
              <a:t>http</a:t>
            </a:r>
            <a:r>
              <a:rPr lang="zh-CN" altLang="en-US" dirty="0"/>
              <a:t>请求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9DC65E-9AC3-4603-80BD-09ADE295E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XMLHttpRequest</a:t>
            </a:r>
            <a:endParaRPr lang="en-US" altLang="zh-CN" dirty="0"/>
          </a:p>
          <a:p>
            <a:r>
              <a:rPr lang="en-US" altLang="zh-CN" dirty="0"/>
              <a:t>fetch</a:t>
            </a:r>
          </a:p>
          <a:p>
            <a:r>
              <a:rPr lang="en-US" altLang="zh-CN" dirty="0" err="1"/>
              <a:t>axios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31867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110EBF-8E49-4C72-898D-39D41DDD0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XMLHttpRequest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D7836BC3-9472-4DDF-BB0B-F62093EF1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EA20A8D-C1F8-441A-A1C4-AF4674F5B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97" y="1261950"/>
            <a:ext cx="8215605" cy="537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2357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88FB92-5EAC-4528-AD00-8C5CA22FC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响应格式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C38CBCB-FB4D-4854-BB5C-441206852D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4199" y="2371708"/>
            <a:ext cx="8329281" cy="3095675"/>
          </a:xfrm>
          <a:prstGeom prst="rect">
            <a:avLst/>
          </a:prstGeom>
          <a:solidFill>
            <a:srgbClr val="F5F2F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13965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BlinkMacSystemFont"/>
              </a:rPr>
              <a:t>我们可以使用 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BlinkMacSystemFont"/>
              </a:rPr>
              <a:t>xhr.responseType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ea typeface="BlinkMacSystemFont"/>
              </a:rPr>
              <a:t> 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BlinkMacSystemFont"/>
              </a:rPr>
              <a:t>属性来设置响应格式：</a:t>
            </a:r>
            <a:endParaRPr kumimoji="0" lang="zh-CN" altLang="zh-CN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BlinkMacSystemFont"/>
              </a:rPr>
              <a:t>""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ea typeface="BlinkMacSystemFont"/>
              </a:rPr>
              <a:t>（默认）—— 响应格式为字符串，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BlinkMacSystemFon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BlinkMacSystemFont"/>
              </a:rPr>
              <a:t>"text"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ea typeface="BlinkMacSystemFont"/>
              </a:rPr>
              <a:t> 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BlinkMacSystemFont"/>
              </a:rPr>
              <a:t>—— 响应格式为字符串，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BlinkMacSystemFont"/>
              </a:rPr>
              <a:t>"arraybuffer"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ea typeface="BlinkMacSystemFont"/>
              </a:rPr>
              <a:t> 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BlinkMacSystemFont"/>
              </a:rPr>
              <a:t>—— 响应格式为 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BlinkMacSystemFont"/>
              </a:rPr>
              <a:t>ArrayBuffer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BlinkMacSystemFon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BlinkMacSystemFont"/>
              </a:rPr>
              <a:t>“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BlinkMacSystemFont"/>
              </a:rPr>
              <a:t>blob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BlinkMacSystemFont"/>
              </a:rPr>
              <a:t>”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ea typeface="BlinkMacSystemFont"/>
              </a:rPr>
              <a:t> 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BlinkMacSystemFont"/>
              </a:rPr>
              <a:t>—— 响应格式为 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BlinkMacSystemFont"/>
              </a:rPr>
              <a:t>Blob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ea typeface="BlinkMacSystemFont"/>
              </a:rPr>
              <a:t>（二进制数据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ea typeface="BlinkMacSystemFont"/>
              </a:rPr>
              <a:t>）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BlinkMacSystemFon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BlinkMacSystemFont"/>
              </a:rPr>
              <a:t>"document"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ea typeface="BlinkMacSystemFont"/>
              </a:rPr>
              <a:t> 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BlinkMacSystemFont"/>
              </a:rPr>
              <a:t>—— 响应格式为 XML document（可以使用 XPath 和其他 XML 方法），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BlinkMacSystemFont"/>
              </a:rPr>
              <a:t>"json"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ea typeface="BlinkMacSystemFont"/>
              </a:rPr>
              <a:t> 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BlinkMacSystemFont"/>
              </a:rPr>
              <a:t>—— 响应格式为 JSON（自动解析）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2271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DB8D17-D612-4E81-B3B7-8AF2F237E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fetch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BC0EAF-5F0C-456E-80AF-4C125AFAA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dirty="0"/>
              <a:t>fetch()</a:t>
            </a:r>
            <a:r>
              <a:rPr lang="zh-CN" altLang="en-US" dirty="0"/>
              <a:t>的功能与 </a:t>
            </a:r>
            <a:r>
              <a:rPr lang="en-US" altLang="zh-CN" dirty="0" err="1"/>
              <a:t>XMLHttpRequest</a:t>
            </a:r>
            <a:r>
              <a:rPr lang="en-US" altLang="zh-CN" dirty="0"/>
              <a:t> </a:t>
            </a:r>
            <a:r>
              <a:rPr lang="zh-CN" altLang="en-US" dirty="0"/>
              <a:t>基本相同，但有三个主要的差异。</a:t>
            </a:r>
          </a:p>
          <a:p>
            <a:endParaRPr lang="zh-CN" altLang="en-US" dirty="0"/>
          </a:p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  <a:r>
              <a:rPr lang="en-US" altLang="zh-CN" dirty="0"/>
              <a:t>fetch()</a:t>
            </a:r>
            <a:r>
              <a:rPr lang="zh-CN" altLang="en-US" dirty="0"/>
              <a:t>使用 </a:t>
            </a:r>
            <a:r>
              <a:rPr lang="en-US" altLang="zh-CN" dirty="0"/>
              <a:t>Promise</a:t>
            </a:r>
            <a:r>
              <a:rPr lang="zh-CN" altLang="en-US" dirty="0"/>
              <a:t>，不使用回调函数，因此大大简化了写法，写起来更简洁。</a:t>
            </a:r>
          </a:p>
          <a:p>
            <a:endParaRPr lang="zh-CN" altLang="en-US" dirty="0"/>
          </a:p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/>
              <a:t>fetch()</a:t>
            </a:r>
            <a:r>
              <a:rPr lang="zh-CN" altLang="en-US" dirty="0"/>
              <a:t>采用模块化设计，</a:t>
            </a:r>
            <a:r>
              <a:rPr lang="en-US" altLang="zh-CN" dirty="0"/>
              <a:t>API </a:t>
            </a:r>
            <a:r>
              <a:rPr lang="zh-CN" altLang="en-US" dirty="0"/>
              <a:t>分散在多个对象上（</a:t>
            </a:r>
            <a:r>
              <a:rPr lang="en-US" altLang="zh-CN" dirty="0"/>
              <a:t>Response </a:t>
            </a:r>
            <a:r>
              <a:rPr lang="zh-CN" altLang="en-US" dirty="0"/>
              <a:t>对象、</a:t>
            </a:r>
            <a:r>
              <a:rPr lang="en-US" altLang="zh-CN" dirty="0"/>
              <a:t>Request </a:t>
            </a:r>
            <a:r>
              <a:rPr lang="zh-CN" altLang="en-US" dirty="0"/>
              <a:t>对象、</a:t>
            </a:r>
            <a:r>
              <a:rPr lang="en-US" altLang="zh-CN" dirty="0"/>
              <a:t>Headers </a:t>
            </a:r>
            <a:r>
              <a:rPr lang="zh-CN" altLang="en-US" dirty="0"/>
              <a:t>对象），更合理一些；相比之下，</a:t>
            </a:r>
            <a:r>
              <a:rPr lang="en-US" altLang="zh-CN" dirty="0" err="1"/>
              <a:t>XMLHttpRequest</a:t>
            </a:r>
            <a:r>
              <a:rPr lang="en-US" altLang="zh-CN" dirty="0"/>
              <a:t> </a:t>
            </a:r>
            <a:r>
              <a:rPr lang="zh-CN" altLang="en-US" dirty="0"/>
              <a:t>的 </a:t>
            </a:r>
            <a:r>
              <a:rPr lang="en-US" altLang="zh-CN" dirty="0"/>
              <a:t>API </a:t>
            </a:r>
            <a:r>
              <a:rPr lang="zh-CN" altLang="en-US" dirty="0"/>
              <a:t>设计并不是很好，输入、输出、状态都在同一个接口管理，容易写出非常混乱的代码。</a:t>
            </a:r>
          </a:p>
          <a:p>
            <a:endParaRPr lang="zh-CN" altLang="en-US" dirty="0"/>
          </a:p>
          <a:p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lang="en-US" altLang="zh-CN" dirty="0"/>
              <a:t>fetch()</a:t>
            </a:r>
            <a:r>
              <a:rPr lang="zh-CN" altLang="en-US" dirty="0"/>
              <a:t>通过数据流（</a:t>
            </a:r>
            <a:r>
              <a:rPr lang="en-US" altLang="zh-CN" dirty="0"/>
              <a:t>Stream </a:t>
            </a:r>
            <a:r>
              <a:rPr lang="zh-CN" altLang="en-US" dirty="0"/>
              <a:t>对象）处理数据，可以分块读取，有利于提高网站性能表现，减少内存占用，对于请求大文件或者网速慢的场景相当有用。</a:t>
            </a:r>
            <a:r>
              <a:rPr lang="en-US" altLang="zh-CN" dirty="0" err="1"/>
              <a:t>XMLHTTPRequest</a:t>
            </a:r>
            <a:r>
              <a:rPr lang="en-US" altLang="zh-CN" dirty="0"/>
              <a:t> </a:t>
            </a:r>
            <a:r>
              <a:rPr lang="zh-CN" altLang="en-US" dirty="0"/>
              <a:t>对象不支持数据流，所有的数据必须放在缓存里，不支持分块读取，必须等待全部拿到后，再一次性吐出来。</a:t>
            </a:r>
          </a:p>
        </p:txBody>
      </p:sp>
    </p:spTree>
    <p:extLst>
      <p:ext uri="{BB962C8B-B14F-4D97-AF65-F5344CB8AC3E}">
        <p14:creationId xmlns:p14="http://schemas.microsoft.com/office/powerpoint/2010/main" val="37876097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67E64B-DA60-4A90-AD52-7F923C31A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D6D5F9-C8E8-4624-A71F-C017E10E8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const response = await fetch(</a:t>
            </a:r>
            <a:r>
              <a:rPr lang="en-US" altLang="zh-CN" dirty="0" err="1"/>
              <a:t>url</a:t>
            </a:r>
            <a:r>
              <a:rPr lang="en-US" altLang="zh-CN" dirty="0"/>
              <a:t>, {</a:t>
            </a:r>
          </a:p>
          <a:p>
            <a:r>
              <a:rPr lang="en-US" altLang="zh-CN" dirty="0"/>
              <a:t>  method: 'POST',</a:t>
            </a:r>
          </a:p>
          <a:p>
            <a:r>
              <a:rPr lang="en-US" altLang="zh-CN" dirty="0"/>
              <a:t>  headers: {</a:t>
            </a:r>
          </a:p>
          <a:p>
            <a:r>
              <a:rPr lang="en-US" altLang="zh-CN" dirty="0"/>
              <a:t>    "Content-type": "application/x-www-form-</a:t>
            </a:r>
            <a:r>
              <a:rPr lang="en-US" altLang="zh-CN" dirty="0" err="1"/>
              <a:t>urlencoded</a:t>
            </a:r>
            <a:r>
              <a:rPr lang="en-US" altLang="zh-CN" dirty="0"/>
              <a:t>; charset=UTF-8",</a:t>
            </a:r>
          </a:p>
          <a:p>
            <a:r>
              <a:rPr lang="en-US" altLang="zh-CN" dirty="0"/>
              <a:t>  },</a:t>
            </a:r>
          </a:p>
          <a:p>
            <a:r>
              <a:rPr lang="en-US" altLang="zh-CN" dirty="0"/>
              <a:t>  body: 'foo=</a:t>
            </a:r>
            <a:r>
              <a:rPr lang="en-US" altLang="zh-CN" dirty="0" err="1"/>
              <a:t>bar&amp;lorem</a:t>
            </a:r>
            <a:r>
              <a:rPr lang="en-US" altLang="zh-CN" dirty="0"/>
              <a:t>=ipsum',</a:t>
            </a:r>
          </a:p>
          <a:p>
            <a:r>
              <a:rPr lang="en-US" altLang="zh-CN" dirty="0"/>
              <a:t>});</a:t>
            </a:r>
          </a:p>
          <a:p>
            <a:endParaRPr lang="en-US" altLang="zh-CN" dirty="0"/>
          </a:p>
          <a:p>
            <a:r>
              <a:rPr lang="en-US" altLang="zh-CN" dirty="0"/>
              <a:t>const json = await </a:t>
            </a:r>
            <a:r>
              <a:rPr lang="en-US" altLang="zh-CN" dirty="0" err="1"/>
              <a:t>response.json</a:t>
            </a:r>
            <a:r>
              <a:rPr lang="en-US" altLang="zh-CN" dirty="0"/>
              <a:t>();  //</a:t>
            </a:r>
            <a:r>
              <a:rPr lang="zh-CN" altLang="en-US" dirty="0"/>
              <a:t>为什么这一行？</a:t>
            </a:r>
          </a:p>
        </p:txBody>
      </p:sp>
    </p:spTree>
    <p:extLst>
      <p:ext uri="{BB962C8B-B14F-4D97-AF65-F5344CB8AC3E}">
        <p14:creationId xmlns:p14="http://schemas.microsoft.com/office/powerpoint/2010/main" val="4102447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7EBE9-DBDD-496D-A602-041534571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网络分层模型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31A9C752-092C-4D05-A71D-05F9ACFFF1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64" y="1409700"/>
            <a:ext cx="6549982" cy="480822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9E099D7-5840-424A-9E80-2ABAAD0281F7}"/>
              </a:ext>
            </a:extLst>
          </p:cNvPr>
          <p:cNvSpPr/>
          <p:nvPr/>
        </p:nvSpPr>
        <p:spPr>
          <a:xfrm>
            <a:off x="6574046" y="2878574"/>
            <a:ext cx="25458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XJIVSI+PingFangSC-Regular"/>
              </a:rPr>
              <a:t>每⼀层的作⽤是什么？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82908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0763D7-FD99-4864-A84C-D0B669A66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16322B-2690-45F4-B23E-7E66E0D89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response.text</a:t>
            </a:r>
            <a:r>
              <a:rPr lang="en-US" altLang="zh-CN" dirty="0"/>
              <a:t>()</a:t>
            </a:r>
            <a:r>
              <a:rPr lang="zh-CN" altLang="en-US" dirty="0"/>
              <a:t>：得到文本字符串。</a:t>
            </a:r>
          </a:p>
          <a:p>
            <a:r>
              <a:rPr lang="en-US" altLang="zh-CN" dirty="0" err="1"/>
              <a:t>response.json</a:t>
            </a:r>
            <a:r>
              <a:rPr lang="en-US" altLang="zh-CN" dirty="0"/>
              <a:t>()</a:t>
            </a:r>
            <a:r>
              <a:rPr lang="zh-CN" altLang="en-US" dirty="0"/>
              <a:t>：得到 </a:t>
            </a:r>
            <a:r>
              <a:rPr lang="en-US" altLang="zh-CN" dirty="0"/>
              <a:t>JSON </a:t>
            </a:r>
            <a:r>
              <a:rPr lang="zh-CN" altLang="en-US" dirty="0"/>
              <a:t>对象。</a:t>
            </a:r>
          </a:p>
          <a:p>
            <a:r>
              <a:rPr lang="en-US" altLang="zh-CN" dirty="0" err="1"/>
              <a:t>response.blob</a:t>
            </a:r>
            <a:r>
              <a:rPr lang="en-US" altLang="zh-CN" dirty="0"/>
              <a:t>()</a:t>
            </a:r>
            <a:r>
              <a:rPr lang="zh-CN" altLang="en-US" dirty="0"/>
              <a:t>：得到二进制 </a:t>
            </a:r>
            <a:r>
              <a:rPr lang="en-US" altLang="zh-CN" dirty="0"/>
              <a:t>Blob </a:t>
            </a:r>
            <a:r>
              <a:rPr lang="zh-CN" altLang="en-US" dirty="0"/>
              <a:t>对象。</a:t>
            </a:r>
          </a:p>
          <a:p>
            <a:r>
              <a:rPr lang="en-US" altLang="zh-CN" dirty="0" err="1"/>
              <a:t>response.formData</a:t>
            </a:r>
            <a:r>
              <a:rPr lang="en-US" altLang="zh-CN" dirty="0"/>
              <a:t>()</a:t>
            </a:r>
            <a:r>
              <a:rPr lang="zh-CN" altLang="en-US" dirty="0"/>
              <a:t>：得到 </a:t>
            </a:r>
            <a:r>
              <a:rPr lang="en-US" altLang="zh-CN" dirty="0" err="1"/>
              <a:t>FormData</a:t>
            </a:r>
            <a:r>
              <a:rPr lang="en-US" altLang="zh-CN" dirty="0"/>
              <a:t> </a:t>
            </a:r>
            <a:r>
              <a:rPr lang="zh-CN" altLang="en-US" dirty="0"/>
              <a:t>表单对象。</a:t>
            </a:r>
          </a:p>
          <a:p>
            <a:r>
              <a:rPr lang="en-US" altLang="zh-CN" dirty="0" err="1"/>
              <a:t>response.arrayBuffer</a:t>
            </a:r>
            <a:r>
              <a:rPr lang="en-US" altLang="zh-CN" dirty="0"/>
              <a:t>()</a:t>
            </a:r>
            <a:r>
              <a:rPr lang="zh-CN" altLang="en-US" dirty="0"/>
              <a:t>：得到二进制 </a:t>
            </a:r>
            <a:r>
              <a:rPr lang="en-US" altLang="zh-CN" dirty="0" err="1"/>
              <a:t>ArrayBuffer</a:t>
            </a:r>
            <a:r>
              <a:rPr lang="en-US" altLang="zh-CN" dirty="0"/>
              <a:t> </a:t>
            </a:r>
            <a:r>
              <a:rPr lang="zh-CN" altLang="en-US" dirty="0"/>
              <a:t>对象。</a:t>
            </a:r>
            <a:endParaRPr lang="en-US" altLang="zh-CN" dirty="0"/>
          </a:p>
          <a:p>
            <a:r>
              <a:rPr lang="zh-CN" altLang="en-US" dirty="0"/>
              <a:t>上面</a:t>
            </a:r>
            <a:r>
              <a:rPr lang="en-US" altLang="zh-CN" dirty="0"/>
              <a:t>5</a:t>
            </a:r>
            <a:r>
              <a:rPr lang="zh-CN" altLang="en-US" dirty="0"/>
              <a:t>个读取方法都是异步的，返回的都是 </a:t>
            </a:r>
            <a:r>
              <a:rPr lang="en-US" altLang="zh-CN" dirty="0"/>
              <a:t>Promise </a:t>
            </a:r>
            <a:r>
              <a:rPr lang="zh-CN" altLang="en-US" dirty="0"/>
              <a:t>对象。必须等到异步操作结束，才能得到服务器返回的完整数据。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48304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094DE6-DF1E-46B5-AA37-A9CC55136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axios</a:t>
            </a:r>
            <a:r>
              <a:rPr lang="en-US" altLang="zh-CN" dirty="0"/>
              <a:t> </a:t>
            </a:r>
            <a:r>
              <a:rPr lang="en-US" altLang="zh-CN" dirty="0" err="1"/>
              <a:t>yyds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53A61C-D8C0-4CDD-8AA9-7EEE1F251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https://github.com/axios/axios</a:t>
            </a:r>
            <a:r>
              <a:rPr lang="en-US" altLang="zh-CN" dirty="0"/>
              <a:t>  </a:t>
            </a:r>
          </a:p>
          <a:p>
            <a:r>
              <a:rPr lang="en-US" altLang="zh-CN" dirty="0" err="1"/>
              <a:t>npm</a:t>
            </a:r>
            <a:r>
              <a:rPr lang="en-US" altLang="zh-CN" dirty="0"/>
              <a:t> install </a:t>
            </a:r>
            <a:r>
              <a:rPr lang="en-US" altLang="zh-CN" dirty="0" err="1"/>
              <a:t>axios</a:t>
            </a:r>
            <a:endParaRPr lang="en-US" altLang="zh-CN" dirty="0"/>
          </a:p>
          <a:p>
            <a:r>
              <a:rPr lang="zh-CN" altLang="en-US" dirty="0"/>
              <a:t>几种方法的</a:t>
            </a:r>
            <a:r>
              <a:rPr lang="en-US" altLang="zh-CN" dirty="0"/>
              <a:t>demo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667B15F-1772-4ED3-A64A-2D9CC42AC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72" y="3543038"/>
            <a:ext cx="5479255" cy="304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9029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80DA0A-5866-46E7-903F-F6684A170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config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DE640B5-E9F7-400A-8AC5-B8893C4A60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610" y="1648306"/>
            <a:ext cx="8216900" cy="426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65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BBC70F-664D-4210-BAC3-49CC5E094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690532-CE79-4C01-9F81-14CCA5E09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⽹络层：</a:t>
            </a:r>
            <a:r>
              <a:rPr lang="en-US" altLang="zh-CN" dirty="0"/>
              <a:t>IP</a:t>
            </a:r>
            <a:r>
              <a:rPr lang="zh-CN" altLang="en-US" dirty="0"/>
              <a:t>协议 </a:t>
            </a:r>
            <a:endParaRPr lang="en-US" altLang="zh-CN" dirty="0"/>
          </a:p>
          <a:p>
            <a:r>
              <a:rPr lang="zh-CN" altLang="en-US" dirty="0"/>
              <a:t>主机在⽹络中如何定位：</a:t>
            </a:r>
            <a:r>
              <a:rPr lang="en-US" altLang="zh-CN" dirty="0"/>
              <a:t>IP</a:t>
            </a:r>
            <a:r>
              <a:rPr lang="zh-CN" altLang="en-US" dirty="0"/>
              <a:t>地址 </a:t>
            </a:r>
            <a:endParaRPr lang="en-US" altLang="zh-CN" dirty="0"/>
          </a:p>
          <a:p>
            <a:r>
              <a:rPr lang="zh-CN" altLang="en-US" dirty="0"/>
              <a:t>数据包如何到达物理不相邻的主机：</a:t>
            </a:r>
            <a:r>
              <a:rPr lang="en-US" altLang="zh-CN" dirty="0"/>
              <a:t>IP</a:t>
            </a:r>
            <a:r>
              <a:rPr lang="zh-CN" altLang="en-US" dirty="0"/>
              <a:t>分组的转发规则 </a:t>
            </a:r>
            <a:endParaRPr lang="en-US" altLang="zh-CN" dirty="0"/>
          </a:p>
          <a:p>
            <a:r>
              <a:rPr lang="zh-CN" altLang="en-US" dirty="0"/>
              <a:t>当数据包⼤于链路层的最⼤传输单元时的处理⽅案：</a:t>
            </a:r>
            <a:r>
              <a:rPr lang="en-US" altLang="zh-CN" dirty="0"/>
              <a:t>IP</a:t>
            </a:r>
            <a:r>
              <a:rPr lang="zh-CN" altLang="en-US" dirty="0"/>
              <a:t>分⽚ </a:t>
            </a:r>
            <a:endParaRPr lang="en-US" altLang="zh-CN" dirty="0"/>
          </a:p>
          <a:p>
            <a:r>
              <a:rPr lang="zh-CN" altLang="en-US" dirty="0"/>
              <a:t>信息传输的格式：</a:t>
            </a:r>
            <a:r>
              <a:rPr lang="en-US" altLang="zh-CN" dirty="0"/>
              <a:t>IP</a:t>
            </a:r>
            <a:r>
              <a:rPr lang="zh-CN" altLang="en-US" dirty="0"/>
              <a:t>分组结构 </a:t>
            </a:r>
          </a:p>
        </p:txBody>
      </p:sp>
    </p:spTree>
    <p:extLst>
      <p:ext uri="{BB962C8B-B14F-4D97-AF65-F5344CB8AC3E}">
        <p14:creationId xmlns:p14="http://schemas.microsoft.com/office/powerpoint/2010/main" val="3607840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C4820A-6498-40DB-8D8A-FC66F72F5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IPv4 </a:t>
            </a:r>
            <a:r>
              <a:rPr lang="zh-CN" altLang="en-US" dirty="0"/>
              <a:t>数据包格式 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A103AD47-C838-4869-BAB4-2DA0AC02A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5120" y="1619956"/>
            <a:ext cx="6179640" cy="443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780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0DA59F-A752-4986-BEA0-75CBE0144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传输层：</a:t>
            </a:r>
            <a:r>
              <a:rPr lang="en-US" altLang="zh-CN" dirty="0"/>
              <a:t>TCP/UDP </a:t>
            </a:r>
            <a:r>
              <a:rPr lang="zh-CN" altLang="en-US" dirty="0"/>
              <a:t>协议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C9436C-3CDD-47CC-AE93-D90A1C01A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TCP:</a:t>
            </a:r>
          </a:p>
          <a:p>
            <a:r>
              <a:rPr lang="zh-CN" altLang="en-US" dirty="0"/>
              <a:t>提供可靠的、⾯向连接的的端到端传输</a:t>
            </a:r>
            <a:endParaRPr lang="en-US" altLang="zh-CN" dirty="0"/>
          </a:p>
          <a:p>
            <a:r>
              <a:rPr lang="zh-CN" altLang="en-US" baseline="30000" dirty="0"/>
              <a:t>数据分⽚</a:t>
            </a:r>
          </a:p>
          <a:p>
            <a:r>
              <a:rPr lang="zh-CN" altLang="en-US" baseline="30000" dirty="0"/>
              <a:t>到达确认</a:t>
            </a:r>
          </a:p>
          <a:p>
            <a:r>
              <a:rPr lang="zh-CN" altLang="en-US" baseline="30000" dirty="0"/>
              <a:t>超时重发</a:t>
            </a:r>
          </a:p>
          <a:p>
            <a:r>
              <a:rPr lang="zh-CN" altLang="en-US" baseline="30000" dirty="0"/>
              <a:t>滑动窗⼝</a:t>
            </a:r>
          </a:p>
          <a:p>
            <a:r>
              <a:rPr lang="zh-CN" altLang="en-US" baseline="30000" dirty="0"/>
              <a:t>失序和重复处理</a:t>
            </a:r>
          </a:p>
          <a:p>
            <a:r>
              <a:rPr lang="zh-CN" altLang="en-US" baseline="30000" dirty="0"/>
              <a:t>数据校验</a:t>
            </a:r>
          </a:p>
          <a:p>
            <a:endParaRPr lang="zh-CN" altLang="en-US" dirty="0"/>
          </a:p>
          <a:p>
            <a:pPr marL="0" indent="0">
              <a:buNone/>
            </a:pPr>
            <a:r>
              <a:rPr lang="en-US" altLang="zh-CN" dirty="0"/>
              <a:t>UDP:</a:t>
            </a:r>
          </a:p>
          <a:p>
            <a:r>
              <a:rPr lang="zh-CN" altLang="en-US" dirty="0"/>
              <a:t>提供不可靠的、⽆连接的的端到端传输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4154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4D6E0FE-4331-4913-9119-5149F8E52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2684B8A4-A110-45DE-A609-1B45F0E0F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42C2779-3BFC-4604-9732-67C0DEF52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97" y="825501"/>
            <a:ext cx="4900426" cy="20845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C0AE737-8BEA-40C7-AA71-FC04D308E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52" y="3198068"/>
            <a:ext cx="5339122" cy="2921426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B831CAB-FA5B-4CDB-80F7-80F8C70C725A}"/>
              </a:ext>
            </a:extLst>
          </p:cNvPr>
          <p:cNvSpPr/>
          <p:nvPr/>
        </p:nvSpPr>
        <p:spPr>
          <a:xfrm>
            <a:off x="4871749" y="270821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XJIVSI+PingFangSC-Regular"/>
              </a:rPr>
              <a:t>问题：</a:t>
            </a:r>
            <a:r>
              <a:rPr lang="en-US" altLang="zh-CN" dirty="0">
                <a:solidFill>
                  <a:srgbClr val="000000"/>
                </a:solidFill>
                <a:latin typeface="UNYAKS+HelveticaNeue"/>
              </a:rPr>
              <a:t>TCP</a:t>
            </a:r>
            <a:r>
              <a:rPr lang="zh-CN" altLang="en-US" dirty="0">
                <a:solidFill>
                  <a:srgbClr val="000000"/>
                </a:solidFill>
                <a:latin typeface="UNYAKS+HelveticaNeue"/>
              </a:rPr>
              <a:t>和</a:t>
            </a:r>
            <a:r>
              <a:rPr lang="en-US" altLang="zh-CN" dirty="0">
                <a:solidFill>
                  <a:srgbClr val="000000"/>
                </a:solidFill>
                <a:latin typeface="UNYAKS+HelveticaNeue"/>
              </a:rPr>
              <a:t>UDP</a:t>
            </a:r>
            <a:r>
              <a:rPr lang="zh-CN" altLang="en-US" dirty="0">
                <a:solidFill>
                  <a:srgbClr val="000000"/>
                </a:solidFill>
                <a:latin typeface="UNYAKS+HelveticaNeue"/>
              </a:rPr>
              <a:t>各有什么利弊？ 分别合适哪些场景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142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8B937B-22E2-4235-A610-15670B492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TCP</a:t>
            </a:r>
            <a:r>
              <a:rPr lang="zh-CN" altLang="en-US" dirty="0"/>
              <a:t>三次握手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D7165D-4DF2-4454-9CA1-DAA3677FF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F7FE520-3839-45E3-A386-C265CF518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168" y="1644180"/>
            <a:ext cx="6201912" cy="433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03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蓝绿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 template.potx" id="{79C5D12D-9022-4707-A778-A5CAC878AC22}" vid="{EBF173F2-F181-4B7D-99A0-B1F8E765C65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主题​​</Template>
  <TotalTime>4110</TotalTime>
  <Words>1345</Words>
  <Application>Microsoft Office PowerPoint</Application>
  <PresentationFormat>全屏显示(4:3)</PresentationFormat>
  <Paragraphs>221</Paragraphs>
  <Slides>42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3" baseType="lpstr">
      <vt:lpstr>Arial Unicode MS</vt:lpstr>
      <vt:lpstr>BlinkMacSystemFont</vt:lpstr>
      <vt:lpstr>Gill Sans Light</vt:lpstr>
      <vt:lpstr>Gill Sans SemiBold</vt:lpstr>
      <vt:lpstr>UNYAKS+HelveticaNeue</vt:lpstr>
      <vt:lpstr>XJIVSI+PingFangSC-Regular</vt:lpstr>
      <vt:lpstr>等线</vt:lpstr>
      <vt:lpstr>等线 Light</vt:lpstr>
      <vt:lpstr>Arial</vt:lpstr>
      <vt:lpstr>Consolas</vt:lpstr>
      <vt:lpstr>Office 主题​​</vt:lpstr>
      <vt:lpstr>PowerPoint 演示文稿</vt:lpstr>
      <vt:lpstr>需要实现⽹络通信，需要做哪些⼯作？解决哪些问题</vt:lpstr>
      <vt:lpstr>网络分层模型</vt:lpstr>
      <vt:lpstr>网络分层模型</vt:lpstr>
      <vt:lpstr>PowerPoint 演示文稿</vt:lpstr>
      <vt:lpstr>IPv4 数据包格式 </vt:lpstr>
      <vt:lpstr>传输层：TCP/UDP 协议 </vt:lpstr>
      <vt:lpstr>PowerPoint 演示文稿</vt:lpstr>
      <vt:lpstr>TCP三次握手</vt:lpstr>
      <vt:lpstr>IPv4协议的最⼤缺陷——IP地址不⾜ </vt:lpstr>
      <vt:lpstr>终极⽅案——IPv6 </vt:lpstr>
      <vt:lpstr>Http协议 </vt:lpstr>
      <vt:lpstr>Http协议 </vt:lpstr>
      <vt:lpstr>Http request格式</vt:lpstr>
      <vt:lpstr>8种Method </vt:lpstr>
      <vt:lpstr>常见的header</vt:lpstr>
      <vt:lpstr>Content-type</vt:lpstr>
      <vt:lpstr>Http协议 </vt:lpstr>
      <vt:lpstr>Http协议 </vt:lpstr>
      <vt:lpstr>Http协议的发展 </vt:lpstr>
      <vt:lpstr>Http协议的发展 </vt:lpstr>
      <vt:lpstr>HTTP2</vt:lpstr>
      <vt:lpstr>HTTP3</vt:lpstr>
      <vt:lpstr>API "应用编程接口"</vt:lpstr>
      <vt:lpstr>RESTful API </vt:lpstr>
      <vt:lpstr>RESTful API </vt:lpstr>
      <vt:lpstr>传输格式</vt:lpstr>
      <vt:lpstr>这三种格式各有什么优势和劣势？ </vt:lpstr>
      <vt:lpstr>Postman 前端测试api工具</vt:lpstr>
      <vt:lpstr>基础实现 </vt:lpstr>
      <vt:lpstr>CORS跨域资源共享 </vt:lpstr>
      <vt:lpstr>端口在哪里？80 443</vt:lpstr>
      <vt:lpstr>PowerPoint 演示文稿</vt:lpstr>
      <vt:lpstr>非简单请求</vt:lpstr>
      <vt:lpstr>如何发送http请求</vt:lpstr>
      <vt:lpstr>XMLHttpRequest</vt:lpstr>
      <vt:lpstr>响应格式</vt:lpstr>
      <vt:lpstr>fetch</vt:lpstr>
      <vt:lpstr>PowerPoint 演示文稿</vt:lpstr>
      <vt:lpstr>PowerPoint 演示文稿</vt:lpstr>
      <vt:lpstr>axios yyds</vt:lpstr>
      <vt:lpstr>config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Visualization</dc:title>
  <dc:creator>zhang wei</dc:creator>
  <cp:lastModifiedBy>陈旭征</cp:lastModifiedBy>
  <cp:revision>165</cp:revision>
  <dcterms:created xsi:type="dcterms:W3CDTF">2019-06-06T07:15:41Z</dcterms:created>
  <dcterms:modified xsi:type="dcterms:W3CDTF">2021-07-31T12:31:48Z</dcterms:modified>
</cp:coreProperties>
</file>

<file path=docProps/thumbnail.jpeg>
</file>